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26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3"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solidFill>
                  <a:schemeClr val="tx2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>
                <a:solidFill>
                  <a:schemeClr val="tx2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  <a:effectLst>
                  <a:outerShdw blurRad="31750" dist="25400" dir="5400000" algn="tl" rotWithShape="0">
                    <a:schemeClr val="tx2">
                      <a:alpha val="25000"/>
                    </a:scheme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oundRect">
            <a:avLst>
              <a:gd name="adj" fmla="val 36667"/>
            </a:avLst>
          </a:prstGeom>
          <a:solidFill>
            <a:schemeClr val="accent1"/>
          </a:solidFill>
          <a:ln w="9652">
            <a:solidFill>
              <a:schemeClr val="accent3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prstGeom prst="roundRect">
            <a:avLst>
              <a:gd name="adj" fmla="val 38334"/>
            </a:avLst>
          </a:prstGeom>
          <a:solidFill>
            <a:schemeClr val="accent1"/>
          </a:solidFill>
          <a:ln w="9652">
            <a:solidFill>
              <a:schemeClr val="accent3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buClr>
                <a:schemeClr val="accent3"/>
              </a:buCl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buClr>
                <a:schemeClr val="accent3"/>
              </a:buCl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3B9E1E-325C-4F45-9432-2F2E4B3081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D688DC-5011-4700-AD2E-AE3D66118F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Relationship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Heart of the Universe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6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Heart of the Universe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Father, Son and Holy Spirit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424305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What relationships are important to you?</a:t>
            </a:r>
          </a:p>
          <a:p>
            <a:endParaRPr lang="en-US" dirty="0" smtClean="0"/>
          </a:p>
          <a:p>
            <a:r>
              <a:rPr lang="en-US" dirty="0" smtClean="0"/>
              <a:t>People of every culture long for relationships</a:t>
            </a:r>
          </a:p>
          <a:p>
            <a:endParaRPr lang="en-US" dirty="0" smtClean="0"/>
          </a:p>
          <a:p>
            <a:r>
              <a:rPr lang="en-US" dirty="0" smtClean="0"/>
              <a:t>God is love: a relationship of holy and harmonious </a:t>
            </a:r>
            <a:r>
              <a:rPr lang="en-US" dirty="0"/>
              <a:t>l</a:t>
            </a:r>
            <a:r>
              <a:rPr lang="en-US" dirty="0" smtClean="0"/>
              <a:t>ove between Father, Son and Spirit</a:t>
            </a:r>
          </a:p>
          <a:p>
            <a:endParaRPr lang="en-US" dirty="0" smtClean="0"/>
          </a:p>
          <a:p>
            <a:r>
              <a:rPr lang="en-US" dirty="0" smtClean="0"/>
              <a:t>The universe holds together in this love</a:t>
            </a:r>
            <a:endParaRPr lang="en-US" dirty="0"/>
          </a:p>
        </p:txBody>
      </p:sp>
      <p:pic>
        <p:nvPicPr>
          <p:cNvPr id="7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43000"/>
            <a:ext cx="3908322" cy="4038600"/>
          </a:xfrm>
          <a:prstGeom prst="rect">
            <a:avLst/>
          </a:prstGeom>
          <a:ln>
            <a:noFill/>
            <a:prstDash val="sysDash"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6250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7" y="1444625"/>
            <a:ext cx="3947893" cy="3941763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800"/>
            <a:ext cx="4041775" cy="6172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Because God is love, he created humans in his image in order to love them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Relationship with God gave them life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God honored them by being in a face-to-face relationship with them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first humans honored God,  each other, themselves and the earth, living in perfect harmony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They were clothed with the honor or glory of God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81600"/>
            <a:ext cx="39497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Relationship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prstGeom prst="roundRect">
            <a:avLst>
              <a:gd name="adj" fmla="val 40000"/>
            </a:avLst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381000"/>
            <a:ext cx="4040188" cy="60960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When the humans disobeyed and dishonored God, breaking relationship. harmony was lost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When the relationship with God was broken, honor was also lost, and they felt shame and guilt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Since then, humans keep dishonoring and breaking relationship with God and one another: sin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Sin is the heart attitude that puts self first and dishonors God and others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966" y="1444625"/>
            <a:ext cx="3947893" cy="39417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181600"/>
            <a:ext cx="4876800" cy="1143000"/>
          </a:xfrm>
        </p:spPr>
        <p:txBody>
          <a:bodyPr/>
          <a:lstStyle/>
          <a:p>
            <a:pPr algn="r"/>
            <a:r>
              <a:rPr lang="en-US" dirty="0" smtClean="0"/>
              <a:t>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7" y="1444625"/>
            <a:ext cx="3947893" cy="3941763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81000"/>
            <a:ext cx="4041775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Since humans were in a state of separation and death, they couldn’t restore their relationship with God on their own – only God could</a:t>
            </a:r>
          </a:p>
          <a:p>
            <a:r>
              <a:rPr lang="en-US" dirty="0" smtClean="0"/>
              <a:t>God the Son, Jesus, became human to reunite his brothers and sisters  with God the Father.</a:t>
            </a:r>
          </a:p>
          <a:p>
            <a:r>
              <a:rPr lang="en-US" dirty="0" smtClean="0"/>
              <a:t> When he died on the cross, Jesus took on shame and guilt and honored the Father through obedience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181600"/>
            <a:ext cx="4953000" cy="1143000"/>
          </a:xfrm>
        </p:spPr>
        <p:txBody>
          <a:bodyPr/>
          <a:lstStyle/>
          <a:p>
            <a:r>
              <a:rPr lang="en-US" dirty="0" smtClean="0"/>
              <a:t>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533400"/>
            <a:ext cx="4040188" cy="60198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Jesus didn’t remain dead! The Father honored his obedience by bringing him back to life – resurrection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crown represents the honor Jesus received in the resurrection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When we follow Jesus, his obedience is credited to us and our sin is forgiven. Jesus offers life, honor, and forgiveness to everyone who will follow him as Lord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questions do you have?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966" y="1444625"/>
            <a:ext cx="3947893" cy="39417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5181600"/>
            <a:ext cx="4800600" cy="1143000"/>
          </a:xfrm>
        </p:spPr>
        <p:txBody>
          <a:bodyPr/>
          <a:lstStyle/>
          <a:p>
            <a:pPr algn="r"/>
            <a:r>
              <a:rPr lang="en-US" dirty="0" smtClean="0"/>
              <a:t>Resurrection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7" y="1444625"/>
            <a:ext cx="3947893" cy="3941763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194506"/>
          </a:xfrm>
        </p:spPr>
        <p:txBody>
          <a:bodyPr/>
          <a:lstStyle/>
          <a:p>
            <a:r>
              <a:rPr lang="en-US" dirty="0" smtClean="0"/>
              <a:t>Jesus’ followers are a worldwide family connected to God and one another working to bring harmony to broken relationships</a:t>
            </a:r>
          </a:p>
          <a:p>
            <a:endParaRPr lang="en-US" dirty="0" smtClean="0"/>
          </a:p>
          <a:p>
            <a:r>
              <a:rPr lang="en-US" dirty="0" smtClean="0"/>
              <a:t>Jesus offers two different invitations: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ome and see</a:t>
            </a:r>
          </a:p>
          <a:p>
            <a:pPr lvl="1"/>
            <a:r>
              <a:rPr lang="en-US" dirty="0" smtClean="0"/>
              <a:t>come and follow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181600"/>
            <a:ext cx="4724400" cy="1143000"/>
          </a:xfrm>
        </p:spPr>
        <p:txBody>
          <a:bodyPr/>
          <a:lstStyle/>
          <a:p>
            <a:r>
              <a:rPr lang="en-US" dirty="0" smtClean="0"/>
              <a:t>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4040188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381000"/>
            <a:ext cx="4041775" cy="762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Become a sincere seeker:</a:t>
            </a:r>
          </a:p>
          <a:p>
            <a:endParaRPr lang="en-US" dirty="0"/>
          </a:p>
          <a:p>
            <a:r>
              <a:rPr lang="en-US" dirty="0" smtClean="0"/>
              <a:t>Learn to know Jesus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Reading the Bible and praying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Doing what Jesus teaches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Spending time with his people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5410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Join Jesus and his family in bringing harmony to a broken world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John 1:12: “Yet to all who did receive him, to those who believed in his name, he gave the right to become children of God” (NIV)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“Receiving” means welcoming Jesus into your life as Lord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“Believing” means trusting in him deeply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 Come &amp; See	   Come &amp; Follow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37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Come and See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Come and Follow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Jesus is making these two invitations now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Are you ready to say yes to one of them or do you need some more time?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1481328"/>
            <a:ext cx="4038600" cy="45259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ct val="68000"/>
              <a:buFont typeface="Wingdings 3"/>
              <a:buChar char="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 smtClean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bg1"/>
                </a:solidFill>
                <a:effectLst>
                  <a:outerShdw blurRad="31750" dist="25400" dir="5400000" algn="tl" rotWithShape="0">
                    <a:schemeClr val="tx2">
                      <a:alpha val="25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Invitations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7" y="1444625"/>
            <a:ext cx="3947893" cy="3941763"/>
          </a:xfrm>
          <a:prstGeom prst="rect">
            <a:avLst/>
          </a:prstGeom>
        </p:spPr>
      </p:pic>
      <p:sp>
        <p:nvSpPr>
          <p:cNvPr id="10" name="Content Placeholder 5"/>
          <p:cNvSpPr txBox="1">
            <a:spLocks/>
          </p:cNvSpPr>
          <p:nvPr/>
        </p:nvSpPr>
        <p:spPr>
          <a:xfrm>
            <a:off x="4645025" y="1444294"/>
            <a:ext cx="4041775" cy="4194506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0" y="5181600"/>
            <a:ext cx="47244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14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IV Set">
      <a:dk1>
        <a:sysClr val="windowText" lastClr="000000"/>
      </a:dk1>
      <a:lt1>
        <a:sysClr val="window" lastClr="FFFFFF"/>
      </a:lt1>
      <a:dk2>
        <a:srgbClr val="0A214F"/>
      </a:dk2>
      <a:lt2>
        <a:srgbClr val="FFFFFF"/>
      </a:lt2>
      <a:accent1>
        <a:srgbClr val="0A214F"/>
      </a:accent1>
      <a:accent2>
        <a:srgbClr val="FDB913"/>
      </a:accent2>
      <a:accent3>
        <a:srgbClr val="9EAB05"/>
      </a:accent3>
      <a:accent4>
        <a:srgbClr val="C25E03"/>
      </a:accent4>
      <a:accent5>
        <a:srgbClr val="265787"/>
      </a:accent5>
      <a:accent6>
        <a:srgbClr val="000000"/>
      </a:accent6>
      <a:hlink>
        <a:srgbClr val="96BE80"/>
      </a:hlink>
      <a:folHlink>
        <a:srgbClr val="FF81FF"/>
      </a:folHlink>
    </a:clrScheme>
    <a:fontScheme name="IV Approved (1)">
      <a:majorFont>
        <a:latin typeface="Century Gothic"/>
        <a:ea typeface=""/>
        <a:cs typeface=""/>
      </a:majorFont>
      <a:minorFont>
        <a:latin typeface="Frutiger LT 45 Light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3623</TotalTime>
  <Words>471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Relationship</vt:lpstr>
      <vt:lpstr>PowerPoint Presentation</vt:lpstr>
      <vt:lpstr>Relationship</vt:lpstr>
      <vt:lpstr>Sin</vt:lpstr>
      <vt:lpstr>Jesus</vt:lpstr>
      <vt:lpstr>Resurrection</vt:lpstr>
      <vt:lpstr>Come</vt:lpstr>
      <vt:lpstr> Come &amp; See    Come &amp; Follow</vt:lpstr>
      <vt:lpstr>   </vt:lpstr>
    </vt:vector>
  </TitlesOfParts>
  <Company>InterVarsity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Messmore</dc:creator>
  <cp:lastModifiedBy>Sharon Messmore</cp:lastModifiedBy>
  <cp:revision>35</cp:revision>
  <dcterms:created xsi:type="dcterms:W3CDTF">2013-10-07T18:37:37Z</dcterms:created>
  <dcterms:modified xsi:type="dcterms:W3CDTF">2014-05-27T14:07:51Z</dcterms:modified>
</cp:coreProperties>
</file>