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728" y="1560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3B4A-C9F9-4665-AD03-024FB93310DD}" type="datetimeFigureOut">
              <a:rPr lang="en-US" smtClean="0"/>
              <a:t>7/6/2015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8938-B6EC-4C86-9C55-9CB22A4E1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3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3B4A-C9F9-4665-AD03-024FB93310DD}" type="datetimeFigureOut">
              <a:rPr lang="en-US" smtClean="0"/>
              <a:t>7/6/2015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8938-B6EC-4C86-9C55-9CB22A4E1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71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99030" y="456354"/>
            <a:ext cx="1922860" cy="972777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7755" y="456354"/>
            <a:ext cx="5641737" cy="972777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3B4A-C9F9-4665-AD03-024FB93310DD}" type="datetimeFigureOut">
              <a:rPr lang="en-US" smtClean="0"/>
              <a:t>7/6/2015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8938-B6EC-4C86-9C55-9CB22A4E1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261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3B4A-C9F9-4665-AD03-024FB93310DD}" type="datetimeFigureOut">
              <a:rPr lang="en-US" smtClean="0"/>
              <a:t>7/6/2015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8938-B6EC-4C86-9C55-9CB22A4E1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40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3B4A-C9F9-4665-AD03-024FB93310DD}" type="datetimeFigureOut">
              <a:rPr lang="en-US" smtClean="0"/>
              <a:t>7/6/2015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8938-B6EC-4C86-9C55-9CB22A4E1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12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7752" y="2658958"/>
            <a:ext cx="3782298" cy="752517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39591" y="2658958"/>
            <a:ext cx="3782298" cy="752517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3B4A-C9F9-4665-AD03-024FB93310DD}" type="datetimeFigureOut">
              <a:rPr lang="en-US" smtClean="0"/>
              <a:t>7/6/2015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8938-B6EC-4C86-9C55-9CB22A4E1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398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4" y="2251499"/>
            <a:ext cx="3435509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4" y="3189817"/>
            <a:ext cx="3435509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3B4A-C9F9-4665-AD03-024FB93310DD}" type="datetimeFigureOut">
              <a:rPr lang="en-US" smtClean="0"/>
              <a:t>7/6/2015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8938-B6EC-4C86-9C55-9CB22A4E1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79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3B4A-C9F9-4665-AD03-024FB93310DD}" type="datetimeFigureOut">
              <a:rPr lang="en-US" smtClean="0"/>
              <a:t>7/6/2015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8938-B6EC-4C86-9C55-9CB22A4E1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51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3B4A-C9F9-4665-AD03-024FB93310DD}" type="datetimeFigureOut">
              <a:rPr lang="en-US" smtClean="0"/>
              <a:t>7/6/2015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8938-B6EC-4C86-9C55-9CB22A4E1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621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3B4A-C9F9-4665-AD03-024FB93310DD}" type="datetimeFigureOut">
              <a:rPr lang="en-US" smtClean="0"/>
              <a:t>7/6/2015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8938-B6EC-4C86-9C55-9CB22A4E1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29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3B4A-C9F9-4665-AD03-024FB93310DD}" type="datetimeFigureOut">
              <a:rPr lang="en-US" smtClean="0"/>
              <a:t>7/6/2015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8938-B6EC-4C86-9C55-9CB22A4E1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57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3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83B4A-C9F9-4665-AD03-024FB93310DD}" type="datetimeFigureOut">
              <a:rPr lang="en-US" smtClean="0"/>
              <a:t>7/6/2015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88938-B6EC-4C86-9C55-9CB22A4E1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723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099" y="2227594"/>
            <a:ext cx="609596" cy="6095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606" y="1645187"/>
            <a:ext cx="591810" cy="5918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4" y="381004"/>
            <a:ext cx="609596" cy="6095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066804"/>
            <a:ext cx="609596" cy="6095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4" y="762000"/>
            <a:ext cx="609596" cy="60959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610" y="1905346"/>
            <a:ext cx="609596" cy="60959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4" y="457204"/>
            <a:ext cx="609596" cy="60959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529" y="4373434"/>
            <a:ext cx="591810" cy="59181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790" y="2819400"/>
            <a:ext cx="591810" cy="59181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700" y="761995"/>
            <a:ext cx="2286005" cy="228600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57204"/>
            <a:ext cx="609596" cy="60959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553042"/>
            <a:ext cx="2805016" cy="21545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609604"/>
            <a:ext cx="609596" cy="60959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395" y="4096440"/>
            <a:ext cx="591810" cy="59181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486" y="4278005"/>
            <a:ext cx="591810" cy="59181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060" y="4096440"/>
            <a:ext cx="591810" cy="59181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933" y="1224643"/>
            <a:ext cx="609596" cy="60959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4" y="2590839"/>
            <a:ext cx="609596" cy="60959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289" y="4250190"/>
            <a:ext cx="591810" cy="59181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750" y="2913390"/>
            <a:ext cx="591810" cy="59181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392" y="2959173"/>
            <a:ext cx="591810" cy="59181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886199" y="3819446"/>
            <a:ext cx="3262217" cy="553988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en-US" sz="1000" i="1" dirty="0">
                <a:solidFill>
                  <a:srgbClr val="002060"/>
                </a:solidFill>
                <a:latin typeface="Frutiger LT 45 Light" panose="020B0402020204020204" pitchFamily="34" charset="0"/>
              </a:rPr>
              <a:t>seeing international students and faculty transformed,</a:t>
            </a:r>
          </a:p>
          <a:p>
            <a:pPr algn="ctr"/>
            <a:r>
              <a:rPr lang="en-US" sz="1000" i="1" dirty="0">
                <a:solidFill>
                  <a:srgbClr val="002060"/>
                </a:solidFill>
                <a:latin typeface="Frutiger LT 45 Light" panose="020B0402020204020204" pitchFamily="34" charset="0"/>
              </a:rPr>
              <a:t>campuses renewed,</a:t>
            </a:r>
          </a:p>
          <a:p>
            <a:pPr algn="ctr"/>
            <a:r>
              <a:rPr lang="en-US" sz="1000" i="1" dirty="0">
                <a:solidFill>
                  <a:srgbClr val="002060"/>
                </a:solidFill>
                <a:latin typeface="Frutiger LT 45 Light" panose="020B0402020204020204" pitchFamily="34" charset="0"/>
              </a:rPr>
              <a:t>and world changers developed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" y="410340"/>
            <a:ext cx="3118104" cy="4468368"/>
          </a:xfrm>
          <a:prstGeom prst="rect">
            <a:avLst/>
          </a:prstGeom>
        </p:spPr>
      </p:pic>
      <p:cxnSp>
        <p:nvCxnSpPr>
          <p:cNvPr id="47" name="Straight Connector 46"/>
          <p:cNvCxnSpPr/>
          <p:nvPr/>
        </p:nvCxnSpPr>
        <p:spPr>
          <a:xfrm>
            <a:off x="3886200" y="0"/>
            <a:ext cx="0" cy="239194"/>
          </a:xfrm>
          <a:prstGeom prst="line">
            <a:avLst/>
          </a:prstGeom>
          <a:ln>
            <a:solidFill>
              <a:srgbClr val="96969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886199" y="9728858"/>
            <a:ext cx="0" cy="391594"/>
          </a:xfrm>
          <a:prstGeom prst="line">
            <a:avLst/>
          </a:prstGeom>
          <a:ln>
            <a:solidFill>
              <a:srgbClr val="96969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7239000" y="5029200"/>
            <a:ext cx="623978" cy="0"/>
          </a:xfrm>
          <a:prstGeom prst="line">
            <a:avLst/>
          </a:prstGeom>
          <a:ln>
            <a:solidFill>
              <a:srgbClr val="96969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-152400" y="5011479"/>
            <a:ext cx="623978" cy="0"/>
          </a:xfrm>
          <a:prstGeom prst="line">
            <a:avLst/>
          </a:prstGeom>
          <a:ln>
            <a:solidFill>
              <a:srgbClr val="96969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7377022" y="381000"/>
            <a:ext cx="623978" cy="0"/>
          </a:xfrm>
          <a:prstGeom prst="line">
            <a:avLst/>
          </a:prstGeom>
          <a:ln>
            <a:solidFill>
              <a:srgbClr val="96969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165225" y="-86794"/>
            <a:ext cx="0" cy="391594"/>
          </a:xfrm>
          <a:prstGeom prst="line">
            <a:avLst/>
          </a:prstGeom>
          <a:ln>
            <a:solidFill>
              <a:srgbClr val="96969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10800000" flipH="1">
            <a:off x="-152400" y="9677400"/>
            <a:ext cx="623978" cy="0"/>
          </a:xfrm>
          <a:prstGeom prst="line">
            <a:avLst/>
          </a:prstGeom>
          <a:ln>
            <a:solidFill>
              <a:srgbClr val="96969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0800000">
            <a:off x="609599" y="9819206"/>
            <a:ext cx="0" cy="391594"/>
          </a:xfrm>
          <a:prstGeom prst="line">
            <a:avLst/>
          </a:prstGeom>
          <a:ln>
            <a:solidFill>
              <a:srgbClr val="96969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377022" y="9667514"/>
            <a:ext cx="623978" cy="0"/>
          </a:xfrm>
          <a:prstGeom prst="line">
            <a:avLst/>
          </a:prstGeom>
          <a:ln>
            <a:solidFill>
              <a:srgbClr val="96969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7165219" y="9753600"/>
            <a:ext cx="0" cy="391594"/>
          </a:xfrm>
          <a:prstGeom prst="line">
            <a:avLst/>
          </a:prstGeom>
          <a:ln>
            <a:solidFill>
              <a:srgbClr val="96969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0800000" flipH="1">
            <a:off x="-166778" y="381279"/>
            <a:ext cx="623978" cy="0"/>
          </a:xfrm>
          <a:prstGeom prst="line">
            <a:avLst/>
          </a:prstGeom>
          <a:ln>
            <a:solidFill>
              <a:srgbClr val="96969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10800000">
            <a:off x="609600" y="-152400"/>
            <a:ext cx="0" cy="391594"/>
          </a:xfrm>
          <a:prstGeom prst="line">
            <a:avLst/>
          </a:prstGeom>
          <a:ln>
            <a:solidFill>
              <a:srgbClr val="96969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7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099" y="6951990"/>
            <a:ext cx="609596" cy="609596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606" y="6369583"/>
            <a:ext cx="591810" cy="591810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4" y="5105400"/>
            <a:ext cx="609596" cy="609596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791200"/>
            <a:ext cx="609596" cy="609596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4" y="5486396"/>
            <a:ext cx="609596" cy="609596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610" y="6629742"/>
            <a:ext cx="609596" cy="609596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4" y="5181600"/>
            <a:ext cx="609596" cy="609596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529" y="9097830"/>
            <a:ext cx="591810" cy="591810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790" y="7543796"/>
            <a:ext cx="591810" cy="591810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700" y="5486391"/>
            <a:ext cx="2286005" cy="2286005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5181600"/>
            <a:ext cx="609596" cy="609596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8277438"/>
            <a:ext cx="2805016" cy="215453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334000"/>
            <a:ext cx="609596" cy="609596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395" y="8820836"/>
            <a:ext cx="591810" cy="591810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486" y="9002401"/>
            <a:ext cx="591810" cy="591810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060" y="8820836"/>
            <a:ext cx="591810" cy="591810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933" y="5949039"/>
            <a:ext cx="609596" cy="609596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4" y="7315235"/>
            <a:ext cx="609596" cy="609596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289" y="8974586"/>
            <a:ext cx="591810" cy="591810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750" y="7637786"/>
            <a:ext cx="591810" cy="591810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392" y="7683569"/>
            <a:ext cx="591810" cy="591810"/>
          </a:xfrm>
          <a:prstGeom prst="rect">
            <a:avLst/>
          </a:prstGeom>
        </p:spPr>
      </p:pic>
      <p:sp>
        <p:nvSpPr>
          <p:cNvPr id="96" name="TextBox 95"/>
          <p:cNvSpPr txBox="1"/>
          <p:nvPr/>
        </p:nvSpPr>
        <p:spPr>
          <a:xfrm>
            <a:off x="3886199" y="8543842"/>
            <a:ext cx="3262217" cy="553988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en-US" sz="1000" i="1" dirty="0">
                <a:solidFill>
                  <a:srgbClr val="002060"/>
                </a:solidFill>
                <a:latin typeface="Frutiger LT 45 Light" panose="020B0402020204020204" pitchFamily="34" charset="0"/>
              </a:rPr>
              <a:t>seeing international students and faculty transformed,</a:t>
            </a:r>
          </a:p>
          <a:p>
            <a:pPr algn="ctr"/>
            <a:r>
              <a:rPr lang="en-US" sz="1000" i="1" dirty="0">
                <a:solidFill>
                  <a:srgbClr val="002060"/>
                </a:solidFill>
                <a:latin typeface="Frutiger LT 45 Light" panose="020B0402020204020204" pitchFamily="34" charset="0"/>
              </a:rPr>
              <a:t>campuses renewed,</a:t>
            </a:r>
          </a:p>
          <a:p>
            <a:pPr algn="ctr"/>
            <a:r>
              <a:rPr lang="en-US" sz="1000" i="1" dirty="0">
                <a:solidFill>
                  <a:srgbClr val="002060"/>
                </a:solidFill>
                <a:latin typeface="Frutiger LT 45 Light" panose="020B0402020204020204" pitchFamily="34" charset="0"/>
              </a:rPr>
              <a:t>and world changers developed</a:t>
            </a:r>
          </a:p>
        </p:txBody>
      </p:sp>
      <p:pic>
        <p:nvPicPr>
          <p:cNvPr id="97" name="Picture 9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" y="5134736"/>
            <a:ext cx="3118104" cy="446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607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3886200" y="0"/>
            <a:ext cx="0" cy="239194"/>
          </a:xfrm>
          <a:prstGeom prst="line">
            <a:avLst/>
          </a:prstGeom>
          <a:ln>
            <a:solidFill>
              <a:srgbClr val="96969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H="1">
            <a:off x="7377022" y="381000"/>
            <a:ext cx="623978" cy="0"/>
          </a:xfrm>
          <a:prstGeom prst="line">
            <a:avLst/>
          </a:prstGeom>
          <a:ln>
            <a:solidFill>
              <a:srgbClr val="96969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7162800" y="-86794"/>
            <a:ext cx="0" cy="325988"/>
          </a:xfrm>
          <a:prstGeom prst="line">
            <a:avLst/>
          </a:prstGeom>
          <a:ln>
            <a:solidFill>
              <a:srgbClr val="96969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10800000" flipH="1">
            <a:off x="-166778" y="381279"/>
            <a:ext cx="623978" cy="0"/>
          </a:xfrm>
          <a:prstGeom prst="line">
            <a:avLst/>
          </a:prstGeom>
          <a:ln>
            <a:solidFill>
              <a:srgbClr val="96969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>
            <a:off x="575993" y="-152400"/>
            <a:ext cx="0" cy="391594"/>
          </a:xfrm>
          <a:prstGeom prst="line">
            <a:avLst/>
          </a:prstGeom>
          <a:ln>
            <a:solidFill>
              <a:srgbClr val="96969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886199" y="9728858"/>
            <a:ext cx="0" cy="391594"/>
          </a:xfrm>
          <a:prstGeom prst="line">
            <a:avLst/>
          </a:prstGeom>
          <a:ln>
            <a:solidFill>
              <a:srgbClr val="96969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 flipH="1">
            <a:off x="-152400" y="9677400"/>
            <a:ext cx="623978" cy="0"/>
          </a:xfrm>
          <a:prstGeom prst="line">
            <a:avLst/>
          </a:prstGeom>
          <a:ln>
            <a:solidFill>
              <a:srgbClr val="96969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>
            <a:off x="592797" y="9819206"/>
            <a:ext cx="0" cy="391594"/>
          </a:xfrm>
          <a:prstGeom prst="line">
            <a:avLst/>
          </a:prstGeom>
          <a:ln>
            <a:solidFill>
              <a:srgbClr val="96969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377022" y="9667514"/>
            <a:ext cx="623978" cy="0"/>
          </a:xfrm>
          <a:prstGeom prst="line">
            <a:avLst/>
          </a:prstGeom>
          <a:ln>
            <a:solidFill>
              <a:srgbClr val="96969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162800" y="9753600"/>
            <a:ext cx="0" cy="391594"/>
          </a:xfrm>
          <a:prstGeom prst="line">
            <a:avLst/>
          </a:prstGeom>
          <a:ln>
            <a:solidFill>
              <a:srgbClr val="96969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467600" y="5029200"/>
            <a:ext cx="395378" cy="0"/>
          </a:xfrm>
          <a:prstGeom prst="line">
            <a:avLst/>
          </a:prstGeom>
          <a:ln>
            <a:solidFill>
              <a:srgbClr val="96969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-152400" y="5011479"/>
            <a:ext cx="623978" cy="0"/>
          </a:xfrm>
          <a:prstGeom prst="line">
            <a:avLst/>
          </a:prstGeom>
          <a:ln>
            <a:solidFill>
              <a:srgbClr val="96969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32" y="461655"/>
            <a:ext cx="1383088" cy="228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17950" y="381000"/>
            <a:ext cx="1777591" cy="461655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  <a:latin typeface="Frutiger LT 45 Light" panose="020B0402020204020204" pitchFamily="34" charset="0"/>
              </a:rPr>
              <a:t>at</a:t>
            </a:r>
            <a:r>
              <a:rPr lang="en-US" sz="1200" dirty="0">
                <a:latin typeface="Frutiger LT 45 Light" panose="020B0402020204020204" pitchFamily="34" charset="0"/>
              </a:rPr>
              <a:t> </a:t>
            </a:r>
            <a:r>
              <a:rPr lang="en-US" sz="1200" dirty="0">
                <a:solidFill>
                  <a:srgbClr val="92D050"/>
                </a:solidFill>
                <a:latin typeface="Frutiger LT 45 Light" panose="020B0402020204020204" pitchFamily="34" charset="0"/>
              </a:rPr>
              <a:t>[</a:t>
            </a:r>
            <a:r>
              <a:rPr lang="en-US" sz="1200" dirty="0" smtClean="0">
                <a:solidFill>
                  <a:srgbClr val="92D050"/>
                </a:solidFill>
                <a:latin typeface="Frutiger LT 45 Light" panose="020B0402020204020204" pitchFamily="34" charset="0"/>
              </a:rPr>
              <a:t>INSERT SCHOOL </a:t>
            </a:r>
            <a:r>
              <a:rPr lang="en-US" sz="1200" dirty="0">
                <a:solidFill>
                  <a:srgbClr val="92D050"/>
                </a:solidFill>
                <a:latin typeface="Frutiger LT 45 Light" panose="020B0402020204020204" pitchFamily="34" charset="0"/>
              </a:rPr>
              <a:t>ALL CAPS]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36950" y="827415"/>
            <a:ext cx="2212219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n-US" sz="1400" dirty="0" smtClean="0">
                <a:solidFill>
                  <a:srgbClr val="92D050"/>
                </a:solidFill>
                <a:latin typeface="Frutiger LT 45 Light" panose="020B0402020204020204" pitchFamily="34" charset="0"/>
              </a:rPr>
              <a:t>[Insert campus ministry name/logo </a:t>
            </a:r>
            <a:r>
              <a:rPr lang="en-US" sz="1400" dirty="0" err="1" smtClean="0">
                <a:solidFill>
                  <a:srgbClr val="92D050"/>
                </a:solidFill>
                <a:latin typeface="Frutiger LT 45 Light" panose="020B0402020204020204" pitchFamily="34" charset="0"/>
              </a:rPr>
              <a:t>etc</a:t>
            </a:r>
            <a:r>
              <a:rPr lang="en-US" sz="1400" dirty="0">
                <a:solidFill>
                  <a:srgbClr val="92D050"/>
                </a:solidFill>
                <a:latin typeface="Frutiger LT 45 Light" panose="020B0402020204020204" pitchFamily="34" charset="0"/>
              </a:rPr>
              <a:t> </a:t>
            </a:r>
            <a:r>
              <a:rPr lang="en-US" sz="1100" dirty="0" smtClean="0">
                <a:solidFill>
                  <a:srgbClr val="92D050"/>
                </a:solidFill>
                <a:latin typeface="Frutiger LT 45 Light" panose="020B0402020204020204" pitchFamily="34" charset="0"/>
              </a:rPr>
              <a:t>or delete box]</a:t>
            </a:r>
            <a:endParaRPr lang="en-US" sz="1100" dirty="0">
              <a:solidFill>
                <a:srgbClr val="92D050"/>
              </a:solidFill>
              <a:latin typeface="Frutiger LT 45 Light" panose="020B04020202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36950" y="1376055"/>
            <a:ext cx="2212219" cy="1723539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en-US" sz="800" dirty="0">
                <a:latin typeface="Frutiger LT 45 Light" panose="020B0402020204020204" pitchFamily="34" charset="0"/>
              </a:rPr>
              <a:t>We are part of InterVarsity Christian Fellowship, a Christian ministry on college campuses across the United States. InterVarsity is part of the International Fellowship of Evangelical Students (IFES</a:t>
            </a:r>
            <a:r>
              <a:rPr lang="en-US" sz="800" dirty="0" smtClean="0">
                <a:latin typeface="Frutiger LT 45 Light" panose="020B0402020204020204" pitchFamily="34" charset="0"/>
              </a:rPr>
              <a:t>).</a:t>
            </a:r>
          </a:p>
          <a:p>
            <a:endParaRPr lang="en-US" sz="1100" dirty="0">
              <a:latin typeface="Frutiger LT 45 Light" panose="020B0402020204020204" pitchFamily="34" charset="0"/>
            </a:endParaRPr>
          </a:p>
          <a:p>
            <a:r>
              <a:rPr lang="en-US" sz="1100" dirty="0" smtClean="0">
                <a:latin typeface="Frutiger LT 45 Light" panose="020B0402020204020204" pitchFamily="34" charset="0"/>
              </a:rPr>
              <a:t>[</a:t>
            </a:r>
            <a:endParaRPr lang="en-US" sz="1100" dirty="0">
              <a:latin typeface="Frutiger LT 45 Light" panose="020B0402020204020204" pitchFamily="34" charset="0"/>
            </a:endParaRPr>
          </a:p>
          <a:p>
            <a:r>
              <a:rPr lang="en-US" sz="1100" dirty="0">
                <a:latin typeface="Frutiger LT 45 Light" panose="020B0402020204020204" pitchFamily="34" charset="0"/>
              </a:rPr>
              <a:t>insert description of your chapter and chapter activities</a:t>
            </a:r>
          </a:p>
          <a:p>
            <a:endParaRPr lang="en-US" sz="1100" dirty="0">
              <a:latin typeface="Frutiger LT 45 Light" panose="020B0402020204020204" pitchFamily="34" charset="0"/>
            </a:endParaRPr>
          </a:p>
          <a:p>
            <a:r>
              <a:rPr lang="en-US" sz="1100" dirty="0" smtClean="0">
                <a:latin typeface="Frutiger LT 45 Light" panose="020B0402020204020204" pitchFamily="34" charset="0"/>
              </a:rPr>
              <a:t>]</a:t>
            </a:r>
            <a:endParaRPr lang="en-US" sz="1100" dirty="0">
              <a:latin typeface="Frutiger LT 45 Light" panose="020B0402020204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60750" y="3780711"/>
            <a:ext cx="2209800" cy="338544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en-US" sz="1600" cap="small" dirty="0" smtClean="0">
                <a:solidFill>
                  <a:srgbClr val="002060"/>
                </a:solidFill>
                <a:latin typeface="Frutiger LT 45 Light" panose="020B0402020204020204" pitchFamily="34" charset="0"/>
              </a:rPr>
              <a:t>Contact Us!</a:t>
            </a:r>
            <a:endParaRPr lang="en-US" sz="1600" cap="small" dirty="0">
              <a:solidFill>
                <a:srgbClr val="002060"/>
              </a:solidFill>
              <a:latin typeface="Frutiger LT 45 Light" panose="020B04020202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60750" y="4043055"/>
            <a:ext cx="2212225" cy="261600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en-US" sz="1100" dirty="0">
                <a:latin typeface="Frutiger LT 45 Light" panose="020B0402020204020204" pitchFamily="34" charset="0"/>
              </a:rPr>
              <a:t>[your contact information</a:t>
            </a:r>
            <a:r>
              <a:rPr lang="en-US" sz="1100" dirty="0" smtClean="0">
                <a:latin typeface="Frutiger LT 45 Light" panose="020B0402020204020204" pitchFamily="34" charset="0"/>
              </a:rPr>
              <a:t>]</a:t>
            </a:r>
            <a:endParaRPr lang="en-US" sz="1100" dirty="0">
              <a:latin typeface="Frutiger LT 45 Light" panose="020B0402020204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50" y="751215"/>
            <a:ext cx="914400" cy="374904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27374" y="4495790"/>
            <a:ext cx="1207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002060"/>
                </a:solidFill>
                <a:latin typeface="Frutiger LT 45 Light" panose="020B0402020204020204" pitchFamily="34" charset="0"/>
              </a:rPr>
              <a:t>ism.intervarsity.org</a:t>
            </a:r>
          </a:p>
          <a:p>
            <a:r>
              <a:rPr lang="en-US" sz="800" dirty="0" smtClean="0">
                <a:solidFill>
                  <a:srgbClr val="969696"/>
                </a:solidFill>
                <a:latin typeface="Frutiger LT 45 Light" panose="020B0402020204020204" pitchFamily="34" charset="0"/>
              </a:rPr>
              <a:t>635 Science </a:t>
            </a:r>
            <a:r>
              <a:rPr lang="en-US" sz="800" dirty="0" err="1" smtClean="0">
                <a:solidFill>
                  <a:srgbClr val="969696"/>
                </a:solidFill>
                <a:latin typeface="Frutiger LT 45 Light" panose="020B0402020204020204" pitchFamily="34" charset="0"/>
              </a:rPr>
              <a:t>Dr</a:t>
            </a:r>
            <a:endParaRPr lang="en-US" sz="800" dirty="0" smtClean="0">
              <a:solidFill>
                <a:srgbClr val="969696"/>
              </a:solidFill>
              <a:latin typeface="Frutiger LT 45 Light" panose="020B0402020204020204" pitchFamily="34" charset="0"/>
            </a:endParaRPr>
          </a:p>
          <a:p>
            <a:r>
              <a:rPr lang="en-US" sz="800" dirty="0" smtClean="0">
                <a:solidFill>
                  <a:srgbClr val="969696"/>
                </a:solidFill>
                <a:latin typeface="Frutiger LT 45 Light" panose="020B0402020204020204" pitchFamily="34" charset="0"/>
              </a:rPr>
              <a:t>Madison, WI 53711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75" y="5105400"/>
            <a:ext cx="1383089" cy="2286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110464" y="5029200"/>
            <a:ext cx="1808147" cy="461655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  <a:latin typeface="Frutiger LT 45 Light" panose="020B0402020204020204" pitchFamily="34" charset="0"/>
              </a:rPr>
              <a:t>at</a:t>
            </a:r>
            <a:r>
              <a:rPr lang="en-US" sz="1200" dirty="0">
                <a:latin typeface="Frutiger LT 45 Light" panose="020B0402020204020204" pitchFamily="34" charset="0"/>
              </a:rPr>
              <a:t> </a:t>
            </a:r>
            <a:r>
              <a:rPr lang="en-US" sz="1200" dirty="0">
                <a:solidFill>
                  <a:srgbClr val="92D050"/>
                </a:solidFill>
                <a:latin typeface="Frutiger LT 45 Light" panose="020B0402020204020204" pitchFamily="34" charset="0"/>
              </a:rPr>
              <a:t>[</a:t>
            </a:r>
            <a:r>
              <a:rPr lang="en-US" sz="1200" dirty="0" smtClean="0">
                <a:solidFill>
                  <a:srgbClr val="92D050"/>
                </a:solidFill>
                <a:latin typeface="Frutiger LT 45 Light" panose="020B0402020204020204" pitchFamily="34" charset="0"/>
              </a:rPr>
              <a:t>INSERT SCHOOL </a:t>
            </a:r>
            <a:r>
              <a:rPr lang="en-US" sz="1200" dirty="0">
                <a:solidFill>
                  <a:srgbClr val="92D050"/>
                </a:solidFill>
                <a:latin typeface="Frutiger LT 45 Light" panose="020B0402020204020204" pitchFamily="34" charset="0"/>
              </a:rPr>
              <a:t>ALL CAPS]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706392" y="5471160"/>
            <a:ext cx="2212219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n-US" sz="1400" dirty="0" smtClean="0">
                <a:solidFill>
                  <a:srgbClr val="92D050"/>
                </a:solidFill>
                <a:latin typeface="Frutiger LT 45 Light" panose="020B0402020204020204" pitchFamily="34" charset="0"/>
              </a:rPr>
              <a:t>[Insert campus ministry name/logo </a:t>
            </a:r>
            <a:r>
              <a:rPr lang="en-US" sz="1400" dirty="0" err="1" smtClean="0">
                <a:solidFill>
                  <a:srgbClr val="92D050"/>
                </a:solidFill>
                <a:latin typeface="Frutiger LT 45 Light" panose="020B0402020204020204" pitchFamily="34" charset="0"/>
              </a:rPr>
              <a:t>etc</a:t>
            </a:r>
            <a:r>
              <a:rPr lang="en-US" sz="1400" dirty="0">
                <a:solidFill>
                  <a:srgbClr val="92D050"/>
                </a:solidFill>
                <a:latin typeface="Frutiger LT 45 Light" panose="020B0402020204020204" pitchFamily="34" charset="0"/>
              </a:rPr>
              <a:t> </a:t>
            </a:r>
            <a:r>
              <a:rPr lang="en-US" sz="1100" dirty="0" smtClean="0">
                <a:solidFill>
                  <a:srgbClr val="92D050"/>
                </a:solidFill>
                <a:latin typeface="Frutiger LT 45 Light" panose="020B0402020204020204" pitchFamily="34" charset="0"/>
              </a:rPr>
              <a:t>or delete box]</a:t>
            </a:r>
            <a:endParaRPr lang="en-US" sz="1100" dirty="0">
              <a:solidFill>
                <a:srgbClr val="92D050"/>
              </a:solidFill>
              <a:latin typeface="Frutiger LT 45 Light" panose="020B04020202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06392" y="6019800"/>
            <a:ext cx="2212219" cy="1723539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en-US" sz="800" dirty="0">
                <a:latin typeface="Frutiger LT 45 Light" panose="020B0402020204020204" pitchFamily="34" charset="0"/>
              </a:rPr>
              <a:t>We are part of InterVarsity Christian Fellowship, a Christian ministry on college campuses across the United States. InterVarsity is part of the International Fellowship of Evangelical Students (IFES</a:t>
            </a:r>
            <a:r>
              <a:rPr lang="en-US" sz="800" dirty="0" smtClean="0">
                <a:latin typeface="Frutiger LT 45 Light" panose="020B0402020204020204" pitchFamily="34" charset="0"/>
              </a:rPr>
              <a:t>).</a:t>
            </a:r>
          </a:p>
          <a:p>
            <a:endParaRPr lang="en-US" sz="1100" dirty="0">
              <a:latin typeface="Frutiger LT 45 Light" panose="020B0402020204020204" pitchFamily="34" charset="0"/>
            </a:endParaRPr>
          </a:p>
          <a:p>
            <a:r>
              <a:rPr lang="en-US" sz="1100" dirty="0" smtClean="0">
                <a:latin typeface="Frutiger LT 45 Light" panose="020B0402020204020204" pitchFamily="34" charset="0"/>
              </a:rPr>
              <a:t>[</a:t>
            </a:r>
            <a:endParaRPr lang="en-US" sz="1100" dirty="0">
              <a:latin typeface="Frutiger LT 45 Light" panose="020B0402020204020204" pitchFamily="34" charset="0"/>
            </a:endParaRPr>
          </a:p>
          <a:p>
            <a:r>
              <a:rPr lang="en-US" sz="1100" dirty="0">
                <a:latin typeface="Frutiger LT 45 Light" panose="020B0402020204020204" pitchFamily="34" charset="0"/>
              </a:rPr>
              <a:t>insert description of your chapter and chapter activities</a:t>
            </a:r>
          </a:p>
          <a:p>
            <a:endParaRPr lang="en-US" sz="1100" dirty="0">
              <a:latin typeface="Frutiger LT 45 Light" panose="020B0402020204020204" pitchFamily="34" charset="0"/>
            </a:endParaRPr>
          </a:p>
          <a:p>
            <a:r>
              <a:rPr lang="en-US" sz="1100" dirty="0" smtClean="0">
                <a:latin typeface="Frutiger LT 45 Light" panose="020B0402020204020204" pitchFamily="34" charset="0"/>
              </a:rPr>
              <a:t>]</a:t>
            </a:r>
            <a:endParaRPr lang="en-US" sz="1100" dirty="0">
              <a:latin typeface="Frutiger LT 45 Light" panose="020B04020202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30192" y="8424456"/>
            <a:ext cx="2209800" cy="338544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en-US" sz="1600" cap="small" dirty="0" smtClean="0">
                <a:solidFill>
                  <a:srgbClr val="002060"/>
                </a:solidFill>
                <a:latin typeface="Frutiger LT 45 Light" panose="020B0402020204020204" pitchFamily="34" charset="0"/>
              </a:rPr>
              <a:t>Contact Us!</a:t>
            </a:r>
            <a:endParaRPr lang="en-US" sz="1600" cap="small" dirty="0">
              <a:solidFill>
                <a:srgbClr val="002060"/>
              </a:solidFill>
              <a:latin typeface="Frutiger LT 45 Light" panose="020B0402020204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30192" y="8686800"/>
            <a:ext cx="2212225" cy="261600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en-US" sz="1100" dirty="0">
                <a:latin typeface="Frutiger LT 45 Light" panose="020B0402020204020204" pitchFamily="34" charset="0"/>
              </a:rPr>
              <a:t>[your contact information</a:t>
            </a:r>
            <a:r>
              <a:rPr lang="en-US" sz="1100" dirty="0" smtClean="0">
                <a:latin typeface="Frutiger LT 45 Light" panose="020B0402020204020204" pitchFamily="34" charset="0"/>
              </a:rPr>
              <a:t>]</a:t>
            </a:r>
            <a:endParaRPr lang="en-US" sz="1100" dirty="0">
              <a:latin typeface="Frutiger LT 45 Light" panose="020B0402020204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50" y="5394960"/>
            <a:ext cx="914400" cy="374904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96816" y="9139535"/>
            <a:ext cx="1207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002060"/>
                </a:solidFill>
                <a:latin typeface="Frutiger LT 45 Light" panose="020B0402020204020204" pitchFamily="34" charset="0"/>
              </a:rPr>
              <a:t>ism.intervarsity.org</a:t>
            </a:r>
          </a:p>
          <a:p>
            <a:r>
              <a:rPr lang="en-US" sz="800" dirty="0" smtClean="0">
                <a:solidFill>
                  <a:srgbClr val="969696"/>
                </a:solidFill>
                <a:latin typeface="Frutiger LT 45 Light" panose="020B0402020204020204" pitchFamily="34" charset="0"/>
              </a:rPr>
              <a:t>635 Science </a:t>
            </a:r>
            <a:r>
              <a:rPr lang="en-US" sz="800" dirty="0" err="1" smtClean="0">
                <a:solidFill>
                  <a:srgbClr val="969696"/>
                </a:solidFill>
                <a:latin typeface="Frutiger LT 45 Light" panose="020B0402020204020204" pitchFamily="34" charset="0"/>
              </a:rPr>
              <a:t>Dr</a:t>
            </a:r>
            <a:endParaRPr lang="en-US" sz="800" dirty="0" smtClean="0">
              <a:solidFill>
                <a:srgbClr val="969696"/>
              </a:solidFill>
              <a:latin typeface="Frutiger LT 45 Light" panose="020B0402020204020204" pitchFamily="34" charset="0"/>
            </a:endParaRPr>
          </a:p>
          <a:p>
            <a:r>
              <a:rPr lang="en-US" sz="800" dirty="0" smtClean="0">
                <a:solidFill>
                  <a:srgbClr val="969696"/>
                </a:solidFill>
                <a:latin typeface="Frutiger LT 45 Light" panose="020B0402020204020204" pitchFamily="34" charset="0"/>
              </a:rPr>
              <a:t>Madison, WI 53711</a:t>
            </a:r>
          </a:p>
        </p:txBody>
      </p:sp>
    </p:spTree>
    <p:extLst>
      <p:ext uri="{BB962C8B-B14F-4D97-AF65-F5344CB8AC3E}">
        <p14:creationId xmlns:p14="http://schemas.microsoft.com/office/powerpoint/2010/main" val="3847225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178</Words>
  <Application>Microsoft Office PowerPoint</Application>
  <PresentationFormat>Custom</PresentationFormat>
  <Paragraphs>32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InterVarsity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Sharon Messmore</dc:creator>
  <cp:lastModifiedBy>Sharon Messmore</cp:lastModifiedBy>
  <cp:revision>8</cp:revision>
  <dcterms:created xsi:type="dcterms:W3CDTF">2015-07-01T19:34:12Z</dcterms:created>
  <dcterms:modified xsi:type="dcterms:W3CDTF">2015-07-06T15:33:35Z</dcterms:modified>
</cp:coreProperties>
</file>