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7" r:id="rId2"/>
    <p:sldId id="256" r:id="rId3"/>
    <p:sldId id="305" r:id="rId4"/>
    <p:sldId id="281" r:id="rId5"/>
    <p:sldId id="277" r:id="rId6"/>
    <p:sldId id="278" r:id="rId7"/>
    <p:sldId id="294" r:id="rId8"/>
    <p:sldId id="279" r:id="rId9"/>
    <p:sldId id="300" r:id="rId10"/>
    <p:sldId id="306" r:id="rId11"/>
    <p:sldId id="309" r:id="rId12"/>
    <p:sldId id="282" r:id="rId13"/>
    <p:sldId id="295" r:id="rId14"/>
    <p:sldId id="283" r:id="rId15"/>
    <p:sldId id="303" r:id="rId16"/>
    <p:sldId id="301" r:id="rId17"/>
    <p:sldId id="287" r:id="rId18"/>
    <p:sldId id="288" r:id="rId19"/>
    <p:sldId id="289" r:id="rId20"/>
    <p:sldId id="299" r:id="rId21"/>
    <p:sldId id="290" r:id="rId22"/>
    <p:sldId id="291" r:id="rId23"/>
    <p:sldId id="292" r:id="rId24"/>
    <p:sldId id="293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CCFF3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606" autoAdjust="0"/>
  </p:normalViewPr>
  <p:slideViewPr>
    <p:cSldViewPr>
      <p:cViewPr>
        <p:scale>
          <a:sx n="47" d="100"/>
          <a:sy n="47" d="100"/>
        </p:scale>
        <p:origin x="-1950" y="-4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844" y="-10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32"/>
  <c:chart>
    <c:title>
      <c:tx>
        <c:rich>
          <a:bodyPr/>
          <a:lstStyle/>
          <a:p>
            <a:pPr>
              <a:defRPr sz="2800">
                <a:solidFill>
                  <a:srgbClr val="FFFF00"/>
                </a:solidFill>
              </a:defRPr>
            </a:pPr>
            <a:r>
              <a:rPr lang="en-US" sz="2800" dirty="0">
                <a:solidFill>
                  <a:srgbClr val="FFFF00"/>
                </a:solidFill>
              </a:rPr>
              <a:t>A Reminder: Your Time</a:t>
            </a:r>
          </a:p>
        </c:rich>
      </c:tx>
      <c:layout/>
    </c:title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3"/>
            <c:explosion val="16"/>
          </c:dPt>
          <c:dLbls>
            <c:showPercent val="1"/>
            <c:showLeaderLines val="1"/>
          </c:dLbls>
          <c:cat>
            <c:strRef>
              <c:f>Sheet1!$A$2:$A$5</c:f>
              <c:strCache>
                <c:ptCount val="4"/>
                <c:pt idx="0">
                  <c:v>Investing in Relationship </c:v>
                </c:pt>
                <c:pt idx="1">
                  <c:v>Prayer</c:v>
                </c:pt>
                <c:pt idx="2">
                  <c:v>Bible Study Prep</c:v>
                </c:pt>
                <c:pt idx="3">
                  <c:v>Bible Study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6</c:v>
                </c:pt>
                <c:pt idx="1">
                  <c:v>2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/>
      <c:txPr>
        <a:bodyPr/>
        <a:lstStyle/>
        <a:p>
          <a:pPr>
            <a:defRPr sz="2800" b="0"/>
          </a:pPr>
          <a:endParaRPr lang="en-US"/>
        </a:p>
      </c:txPr>
    </c:legend>
    <c:plotVisOnly val="1"/>
  </c:chart>
  <c:txPr>
    <a:bodyPr/>
    <a:lstStyle/>
    <a:p>
      <a:pPr>
        <a:defRPr sz="1900">
          <a:solidFill>
            <a:schemeClr val="bg1"/>
          </a:solidFill>
        </a:defRPr>
      </a:pPr>
      <a:endParaRPr lang="en-US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43909A-5853-4015-BC12-84CC3BDFDCDA}" type="datetimeFigureOut">
              <a:rPr lang="en-US" smtClean="0"/>
              <a:pPr/>
              <a:t>3/27/2013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C845FD-3EB8-46BA-8688-21EA53AECE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49369D-424C-4774-AE27-D8B8A882DCDD}" type="datetimeFigureOut">
              <a:rPr lang="en-US" smtClean="0"/>
              <a:pPr/>
              <a:t>3/27/2013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726397-4699-40B5-B992-67BDC403030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rtl="0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1" i="0" u="none" strike="noStrike" dirty="0" smtClean="0">
                <a:solidFill>
                  <a:srgbClr val="000000"/>
                </a:solidFill>
                <a:latin typeface="+mn-lt"/>
              </a:rPr>
              <a:t> While entering:</a:t>
            </a:r>
          </a:p>
          <a:p>
            <a:pPr marL="742950" lvl="1" indent="-28575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b="0" i="0" u="none" strike="noStrike" dirty="0" smtClean="0">
                <a:solidFill>
                  <a:srgbClr val="000000"/>
                </a:solidFill>
                <a:latin typeface="+mn-lt"/>
              </a:rPr>
              <a:t>While entering, please grab a few post-its. </a:t>
            </a:r>
            <a:endParaRPr lang="en-US" b="1" i="0" u="none" strike="noStrike" dirty="0" smtClean="0">
              <a:solidFill>
                <a:srgbClr val="000000"/>
              </a:solidFill>
              <a:latin typeface="+mn-lt"/>
            </a:endParaRPr>
          </a:p>
          <a:p>
            <a:pPr marL="1200150" lvl="2" indent="-285750" rtl="0" fontAlgn="base">
              <a:spcBef>
                <a:spcPts val="0"/>
              </a:spcBef>
              <a:spcAft>
                <a:spcPts val="0"/>
              </a:spcAft>
              <a:buFont typeface="+mj-lt"/>
              <a:buAutoNum type="romanLcPeriod"/>
            </a:pPr>
            <a:r>
              <a:rPr lang="en-US" b="0" i="0" u="none" strike="noStrike" dirty="0" smtClean="0">
                <a:solidFill>
                  <a:srgbClr val="000000"/>
                </a:solidFill>
                <a:latin typeface="+mn-lt"/>
              </a:rPr>
              <a:t>Write the name of 2 international friends </a:t>
            </a:r>
            <a:endParaRPr lang="en-US" b="1" i="0" u="none" strike="noStrike" dirty="0" smtClean="0">
              <a:solidFill>
                <a:srgbClr val="000000"/>
              </a:solidFill>
              <a:latin typeface="+mn-lt"/>
            </a:endParaRPr>
          </a:p>
          <a:p>
            <a:pPr marL="1200150" lvl="2" indent="-285750" rtl="0" fontAlgn="base">
              <a:spcBef>
                <a:spcPts val="0"/>
              </a:spcBef>
              <a:spcAft>
                <a:spcPts val="0"/>
              </a:spcAft>
              <a:buFont typeface="+mj-lt"/>
              <a:buAutoNum type="romanLcPeriod"/>
            </a:pPr>
            <a:r>
              <a:rPr lang="en-US" b="0" i="0" u="none" strike="noStrike" dirty="0" smtClean="0">
                <a:solidFill>
                  <a:srgbClr val="000000"/>
                </a:solidFill>
                <a:latin typeface="+mn-lt"/>
              </a:rPr>
              <a:t>Post it on their home country in the front</a:t>
            </a:r>
            <a:endParaRPr lang="en-US" b="1" i="0" u="none" strike="noStrike" dirty="0" smtClean="0">
              <a:solidFill>
                <a:srgbClr val="000000"/>
              </a:solidFill>
              <a:latin typeface="+mn-lt"/>
            </a:endParaRPr>
          </a:p>
          <a:p>
            <a:pPr marL="1200150" lvl="2" indent="-285750" rtl="0" fontAlgn="base">
              <a:spcBef>
                <a:spcPts val="0"/>
              </a:spcBef>
              <a:spcAft>
                <a:spcPts val="0"/>
              </a:spcAft>
              <a:buFont typeface="+mj-lt"/>
              <a:buAutoNum type="romanLcPeriod"/>
            </a:pPr>
            <a:r>
              <a:rPr lang="en-US" b="0" i="0" u="none" strike="noStrike" dirty="0" smtClean="0">
                <a:solidFill>
                  <a:srgbClr val="000000"/>
                </a:solidFill>
                <a:latin typeface="+mn-lt"/>
              </a:rPr>
              <a:t>(if you just came in, write at top of page)</a:t>
            </a:r>
            <a:endParaRPr lang="en-US" b="1" i="0" u="none" strike="noStrike" dirty="0" smtClean="0">
              <a:solidFill>
                <a:srgbClr val="000000"/>
              </a:solidFill>
              <a:latin typeface="+mn-lt"/>
            </a:endParaRP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726397-4699-40B5-B992-67BDC403030C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rtl="0" fontAlgn="base">
              <a:spcBef>
                <a:spcPts val="0"/>
              </a:spcBef>
              <a:spcAft>
                <a:spcPts val="0"/>
              </a:spcAft>
              <a:buFont typeface="+mj-lt"/>
              <a:buNone/>
            </a:pPr>
            <a:r>
              <a:rPr lang="en-US" b="1" i="0" u="none" strike="noStrike" dirty="0" smtClean="0">
                <a:solidFill>
                  <a:srgbClr val="000000"/>
                </a:solidFill>
                <a:latin typeface="+mn-lt"/>
              </a:rPr>
              <a:t>4.  Student testimony (5)</a:t>
            </a:r>
          </a:p>
          <a:p>
            <a:pPr marL="742950" lvl="1" indent="-28575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b="0" i="0" u="none" strike="noStrike" dirty="0" smtClean="0">
                <a:solidFill>
                  <a:srgbClr val="000000"/>
                </a:solidFill>
                <a:latin typeface="+mn-lt"/>
              </a:rPr>
              <a:t>Transition: Wanted to hear from intl stu from St. L and hear from their perspective.</a:t>
            </a:r>
            <a:endParaRPr lang="en-US" b="1" i="0" u="none" strike="noStrike" dirty="0" smtClean="0">
              <a:solidFill>
                <a:srgbClr val="000000"/>
              </a:solidFill>
              <a:latin typeface="+mn-lt"/>
            </a:endParaRPr>
          </a:p>
          <a:p>
            <a:pPr marL="742950" lvl="1" indent="-28575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b="0" i="0" u="none" strike="noStrike" dirty="0" smtClean="0">
                <a:solidFill>
                  <a:srgbClr val="000000"/>
                </a:solidFill>
                <a:latin typeface="+mn-lt"/>
              </a:rPr>
              <a:t>What is it like being an international student?</a:t>
            </a:r>
            <a:endParaRPr lang="en-US" b="1" i="0" u="none" strike="noStrike" dirty="0" smtClean="0">
              <a:solidFill>
                <a:srgbClr val="000000"/>
              </a:solidFill>
              <a:latin typeface="+mn-lt"/>
            </a:endParaRPr>
          </a:p>
          <a:p>
            <a:pPr marL="742950" lvl="1" indent="-28575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b="0" i="0" u="none" strike="noStrike" dirty="0" smtClean="0">
                <a:solidFill>
                  <a:srgbClr val="000000"/>
                </a:solidFill>
                <a:latin typeface="+mn-lt"/>
              </a:rPr>
              <a:t>What do you wish North Americans knew about you?</a:t>
            </a:r>
            <a:endParaRPr lang="en-US" b="1" i="0" u="none" strike="noStrike" dirty="0" smtClean="0">
              <a:solidFill>
                <a:srgbClr val="000000"/>
              </a:solidFill>
              <a:latin typeface="+mn-lt"/>
            </a:endParaRP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726397-4699-40B5-B992-67BDC403030C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rtl="0" fontAlgn="base">
              <a:spcBef>
                <a:spcPts val="0"/>
              </a:spcBef>
              <a:spcAft>
                <a:spcPts val="0"/>
              </a:spcAft>
              <a:buFont typeface="+mj-lt"/>
              <a:buNone/>
            </a:pPr>
            <a:r>
              <a:rPr lang="en-US" b="1" i="0" u="none" strike="noStrike" dirty="0" smtClean="0">
                <a:solidFill>
                  <a:srgbClr val="000000"/>
                </a:solidFill>
                <a:latin typeface="+mn-lt"/>
              </a:rPr>
              <a:t>4.  Student testimony (5)</a:t>
            </a:r>
          </a:p>
          <a:p>
            <a:pPr marL="742950" lvl="1" indent="-28575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b="0" i="0" u="none" strike="noStrike" dirty="0" smtClean="0">
                <a:solidFill>
                  <a:srgbClr val="000000"/>
                </a:solidFill>
                <a:latin typeface="+mn-lt"/>
              </a:rPr>
              <a:t>Transition: Wanted to hear from intl stu from St. L and hear from their perspective.</a:t>
            </a:r>
            <a:endParaRPr lang="en-US" b="1" i="0" u="none" strike="noStrike" dirty="0" smtClean="0">
              <a:solidFill>
                <a:srgbClr val="000000"/>
              </a:solidFill>
              <a:latin typeface="+mn-lt"/>
            </a:endParaRPr>
          </a:p>
          <a:p>
            <a:pPr marL="742950" lvl="1" indent="-28575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b="0" i="0" u="none" strike="noStrike" dirty="0" smtClean="0">
                <a:solidFill>
                  <a:srgbClr val="000000"/>
                </a:solidFill>
                <a:latin typeface="+mn-lt"/>
              </a:rPr>
              <a:t>What is it like being an international student?</a:t>
            </a:r>
            <a:endParaRPr lang="en-US" b="1" i="0" u="none" strike="noStrike" dirty="0" smtClean="0">
              <a:solidFill>
                <a:srgbClr val="000000"/>
              </a:solidFill>
              <a:latin typeface="+mn-lt"/>
            </a:endParaRPr>
          </a:p>
          <a:p>
            <a:pPr marL="742950" lvl="1" indent="-28575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b="0" i="0" u="none" strike="noStrike" dirty="0" smtClean="0">
                <a:solidFill>
                  <a:srgbClr val="000000"/>
                </a:solidFill>
                <a:latin typeface="+mn-lt"/>
              </a:rPr>
              <a:t>What do you wish North Americans knew about you?</a:t>
            </a:r>
            <a:endParaRPr lang="en-US" b="1" i="0" u="none" strike="noStrike" dirty="0" smtClean="0">
              <a:solidFill>
                <a:srgbClr val="000000"/>
              </a:solidFill>
              <a:latin typeface="+mn-lt"/>
            </a:endParaRP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726397-4699-40B5-B992-67BDC403030C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rtl="0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1" i="0" u="none" strike="noStrike" dirty="0" smtClean="0">
                <a:solidFill>
                  <a:srgbClr val="000000"/>
                </a:solidFill>
                <a:latin typeface="+mn-lt"/>
              </a:rPr>
              <a:t>Outsourced Video (3 min) - ?</a:t>
            </a:r>
            <a:endParaRPr lang="en-US" b="0" i="0" u="none" strike="noStrike" dirty="0" smtClean="0">
              <a:solidFill>
                <a:srgbClr val="000000"/>
              </a:solidFill>
              <a:latin typeface="+mn-lt"/>
            </a:endParaRPr>
          </a:p>
          <a:p>
            <a:pPr marL="742950" lvl="1" indent="-28575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b="0" i="0" u="none" strike="noStrike" dirty="0" smtClean="0">
                <a:solidFill>
                  <a:srgbClr val="000000"/>
                </a:solidFill>
                <a:latin typeface="+mn-lt"/>
              </a:rPr>
              <a:t>Show + debrief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726397-4699-40B5-B992-67BDC403030C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rtl="0" fontAlgn="base">
              <a:spcBef>
                <a:spcPts val="0"/>
              </a:spcBef>
              <a:spcAft>
                <a:spcPts val="0"/>
              </a:spcAft>
              <a:buFont typeface="+mj-lt"/>
              <a:buNone/>
            </a:pPr>
            <a:r>
              <a:rPr lang="en-US" b="1" i="0" u="none" strike="noStrike" dirty="0" smtClean="0">
                <a:solidFill>
                  <a:srgbClr val="000000"/>
                </a:solidFill>
                <a:latin typeface="+mn-lt"/>
              </a:rPr>
              <a:t>2. Culture Tree (5 minutes)</a:t>
            </a:r>
            <a:endParaRPr lang="en-US" b="0" i="0" u="none" strike="noStrike" dirty="0" smtClean="0">
              <a:solidFill>
                <a:srgbClr val="000000"/>
              </a:solidFill>
              <a:latin typeface="+mn-lt"/>
            </a:endParaRPr>
          </a:p>
          <a:p>
            <a:pPr marL="742950" lvl="1" indent="-28575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b="0" i="0" u="none" strike="noStrike" dirty="0" smtClean="0">
                <a:solidFill>
                  <a:srgbClr val="000000"/>
                </a:solidFill>
                <a:latin typeface="+mn-lt"/>
              </a:rPr>
              <a:t>What do we see / not see in our cultures? Where do they come from?</a:t>
            </a:r>
          </a:p>
          <a:p>
            <a:pPr marL="742950" lvl="1" indent="-28575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b="0" i="0" u="none" strike="noStrike" dirty="0" smtClean="0">
                <a:solidFill>
                  <a:srgbClr val="000000"/>
                </a:solidFill>
                <a:latin typeface="+mn-lt"/>
              </a:rPr>
              <a:t>What has shaped your identity? Your friend’s identity?</a:t>
            </a:r>
          </a:p>
          <a:p>
            <a:pPr marL="742950" lvl="1" indent="-28575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b="0" i="0" u="none" strike="noStrike" dirty="0" smtClean="0">
                <a:solidFill>
                  <a:srgbClr val="000000"/>
                </a:solidFill>
                <a:latin typeface="+mn-lt"/>
              </a:rPr>
              <a:t>Our goal: see how Jesus is relevant to your friends perspective</a:t>
            </a:r>
          </a:p>
          <a:p>
            <a:pPr marL="742950" lvl="1" indent="-28575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b="0" i="0" u="none" strike="noStrike" dirty="0" smtClean="0">
                <a:solidFill>
                  <a:srgbClr val="000000"/>
                </a:solidFill>
                <a:latin typeface="+mn-lt"/>
              </a:rPr>
              <a:t>List some specific differences (shame/honor, etc)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726397-4699-40B5-B992-67BDC403030C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rtl="0" fontAlgn="base">
              <a:spcBef>
                <a:spcPts val="0"/>
              </a:spcBef>
              <a:spcAft>
                <a:spcPts val="0"/>
              </a:spcAft>
              <a:buFont typeface="+mj-lt"/>
              <a:buNone/>
            </a:pPr>
            <a:r>
              <a:rPr lang="en-US" b="1" i="0" u="none" strike="noStrike" dirty="0" smtClean="0">
                <a:solidFill>
                  <a:srgbClr val="000000"/>
                </a:solidFill>
                <a:latin typeface="+mn-lt"/>
              </a:rPr>
              <a:t>3.</a:t>
            </a:r>
            <a:r>
              <a:rPr lang="en-US" b="1" i="0" u="none" strike="noStrike" baseline="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b="1" i="0" u="none" strike="noStrike" dirty="0" smtClean="0">
                <a:solidFill>
                  <a:srgbClr val="000000"/>
                </a:solidFill>
                <a:latin typeface="+mn-lt"/>
              </a:rPr>
              <a:t>Understanding perspective- </a:t>
            </a:r>
            <a:r>
              <a:rPr lang="en-US" b="0" i="0" u="none" strike="noStrike" dirty="0" smtClean="0">
                <a:solidFill>
                  <a:srgbClr val="000000"/>
                </a:solidFill>
                <a:latin typeface="+mn-lt"/>
              </a:rPr>
              <a:t>Brian </a:t>
            </a:r>
          </a:p>
          <a:p>
            <a:pPr marL="742950" lvl="1" indent="-28575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b="0" i="0" u="none" strike="noStrike" dirty="0" smtClean="0">
                <a:solidFill>
                  <a:srgbClr val="000000"/>
                </a:solidFill>
                <a:latin typeface="+mn-lt"/>
              </a:rPr>
              <a:t>Research</a:t>
            </a:r>
          </a:p>
          <a:p>
            <a:pPr marL="742950" lvl="1" indent="-28575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b="0" i="0" u="none" strike="noStrike" dirty="0" smtClean="0">
                <a:solidFill>
                  <a:srgbClr val="000000"/>
                </a:solidFill>
                <a:latin typeface="+mn-lt"/>
              </a:rPr>
              <a:t>Observe</a:t>
            </a:r>
          </a:p>
          <a:p>
            <a:pPr marL="742950" lvl="1" indent="-28575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b="0" i="0" u="none" strike="noStrike" dirty="0" smtClean="0">
                <a:solidFill>
                  <a:srgbClr val="000000"/>
                </a:solidFill>
                <a:latin typeface="+mn-lt"/>
              </a:rPr>
              <a:t>Befriend</a:t>
            </a:r>
          </a:p>
          <a:p>
            <a:pPr marL="1200150" lvl="2" indent="-285750" rtl="0" fontAlgn="base">
              <a:spcBef>
                <a:spcPts val="0"/>
              </a:spcBef>
              <a:spcAft>
                <a:spcPts val="0"/>
              </a:spcAft>
              <a:buFont typeface="+mj-lt"/>
              <a:buAutoNum type="romanLcPeriod"/>
            </a:pPr>
            <a:r>
              <a:rPr lang="en-US" b="0" i="0" u="none" strike="noStrike" dirty="0" smtClean="0">
                <a:solidFill>
                  <a:srgbClr val="000000"/>
                </a:solidFill>
                <a:latin typeface="+mn-lt"/>
              </a:rPr>
              <a:t>Understand perspective</a:t>
            </a:r>
          </a:p>
          <a:p>
            <a:pPr marL="1200150" lvl="2" indent="-285750" rtl="0" fontAlgn="base">
              <a:spcBef>
                <a:spcPts val="0"/>
              </a:spcBef>
              <a:spcAft>
                <a:spcPts val="0"/>
              </a:spcAft>
              <a:buFont typeface="+mj-lt"/>
              <a:buAutoNum type="romanLcPeriod"/>
            </a:pPr>
            <a:r>
              <a:rPr lang="en-US" b="0" i="0" u="none" strike="noStrike" dirty="0" smtClean="0">
                <a:solidFill>
                  <a:srgbClr val="000000"/>
                </a:solidFill>
                <a:latin typeface="+mn-lt"/>
              </a:rPr>
              <a:t>Communicate the Gospel</a:t>
            </a:r>
          </a:p>
          <a:p>
            <a:pPr marL="1200150" lvl="2" indent="-285750" rtl="0" fontAlgn="base">
              <a:spcBef>
                <a:spcPts val="0"/>
              </a:spcBef>
              <a:spcAft>
                <a:spcPts val="0"/>
              </a:spcAft>
              <a:buFont typeface="+mj-lt"/>
              <a:buAutoNum type="romanLcPeriod"/>
            </a:pPr>
            <a:r>
              <a:rPr lang="en-US" b="0" i="0" u="none" strike="noStrike" dirty="0" smtClean="0">
                <a:solidFill>
                  <a:srgbClr val="000000"/>
                </a:solidFill>
                <a:latin typeface="+mn-lt"/>
              </a:rPr>
              <a:t>Define and deal with cross cultural differences</a:t>
            </a:r>
          </a:p>
          <a:p>
            <a:pPr marL="1200150" lvl="2" indent="-285750" rtl="0" fontAlgn="base">
              <a:spcBef>
                <a:spcPts val="0"/>
              </a:spcBef>
              <a:spcAft>
                <a:spcPts val="0"/>
              </a:spcAft>
              <a:buFont typeface="+mj-lt"/>
              <a:buAutoNum type="romanLcPeriod"/>
            </a:pPr>
            <a:r>
              <a:rPr lang="en-US" b="0" i="0" u="none" strike="noStrike" dirty="0" smtClean="0">
                <a:solidFill>
                  <a:srgbClr val="000000"/>
                </a:solidFill>
                <a:latin typeface="+mn-lt"/>
              </a:rPr>
              <a:t>Gain trust to speak truth </a:t>
            </a:r>
          </a:p>
          <a:p>
            <a:pPr marL="1600200" lvl="3" indent="-22860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0" i="0" u="none" strike="noStrike" dirty="0" smtClean="0">
                <a:solidFill>
                  <a:srgbClr val="000000"/>
                </a:solidFill>
                <a:latin typeface="+mn-lt"/>
              </a:rPr>
              <a:t>Caution:</a:t>
            </a:r>
          </a:p>
          <a:p>
            <a:pPr marL="2057400" lvl="4" indent="-22860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b="0" i="0" u="none" strike="noStrike" dirty="0" smtClean="0">
                <a:solidFill>
                  <a:srgbClr val="000000"/>
                </a:solidFill>
                <a:latin typeface="+mn-lt"/>
              </a:rPr>
              <a:t>Don’t be fake</a:t>
            </a:r>
          </a:p>
          <a:p>
            <a:pPr marL="2057400" lvl="4" indent="-22860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b="0" i="0" u="none" strike="noStrike" dirty="0" smtClean="0">
                <a:solidFill>
                  <a:srgbClr val="000000"/>
                </a:solidFill>
                <a:latin typeface="+mn-lt"/>
              </a:rPr>
              <a:t>Don’t make relationship God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726397-4699-40B5-B992-67BDC403030C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rtl="0" fontAlgn="base">
              <a:spcBef>
                <a:spcPts val="0"/>
              </a:spcBef>
              <a:spcAft>
                <a:spcPts val="0"/>
              </a:spcAft>
              <a:buFont typeface="+mj-lt"/>
              <a:buNone/>
            </a:pPr>
            <a:r>
              <a:rPr lang="en-US" b="1" i="0" u="none" strike="noStrike" dirty="0" smtClean="0">
                <a:solidFill>
                  <a:srgbClr val="000000"/>
                </a:solidFill>
                <a:latin typeface="+mn-lt"/>
              </a:rPr>
              <a:t>4. Workshop: 10 reasons Jesus came to die (2 minutes)</a:t>
            </a:r>
            <a:endParaRPr lang="en-US" b="0" i="0" u="none" strike="noStrike" dirty="0" smtClean="0">
              <a:solidFill>
                <a:srgbClr val="000000"/>
              </a:solidFill>
              <a:latin typeface="+mn-lt"/>
            </a:endParaRPr>
          </a:p>
          <a:p>
            <a:pPr marL="742950" lvl="1" indent="-28575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b="0" i="0" u="none" strike="noStrike" dirty="0" smtClean="0">
                <a:solidFill>
                  <a:srgbClr val="000000"/>
                </a:solidFill>
                <a:latin typeface="+mn-lt"/>
              </a:rPr>
              <a:t>Story of Nic </a:t>
            </a:r>
          </a:p>
          <a:p>
            <a:pPr marL="742950" lvl="1" indent="-28575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b="0" i="0" u="none" strike="noStrike" dirty="0" smtClean="0">
                <a:solidFill>
                  <a:srgbClr val="000000"/>
                </a:solidFill>
                <a:latin typeface="+mn-lt"/>
              </a:rPr>
              <a:t>handout? 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726397-4699-40B5-B992-67BDC403030C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rtl="0" fontAlgn="base">
              <a:spcBef>
                <a:spcPts val="0"/>
              </a:spcBef>
              <a:spcAft>
                <a:spcPts val="0"/>
              </a:spcAft>
              <a:buFont typeface="+mj-lt"/>
              <a:buNone/>
            </a:pPr>
            <a:r>
              <a:rPr lang="en-US" b="1" i="0" u="none" strike="noStrike" dirty="0" smtClean="0">
                <a:solidFill>
                  <a:srgbClr val="000000"/>
                </a:solidFill>
                <a:latin typeface="+mn-lt"/>
              </a:rPr>
              <a:t>5. **Break Out** (5 minutes)</a:t>
            </a:r>
            <a:endParaRPr lang="en-US" b="0" i="0" u="none" strike="noStrike" dirty="0" smtClean="0">
              <a:solidFill>
                <a:srgbClr val="000000"/>
              </a:solidFill>
              <a:latin typeface="+mn-lt"/>
            </a:endParaRPr>
          </a:p>
          <a:p>
            <a:pPr marL="742950" lvl="1" indent="-28575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b="0" i="0" u="none" strike="noStrike" dirty="0" smtClean="0">
                <a:solidFill>
                  <a:srgbClr val="000000"/>
                </a:solidFill>
                <a:latin typeface="+mn-lt"/>
              </a:rPr>
              <a:t>How is your friends perspective different from yours?</a:t>
            </a:r>
          </a:p>
          <a:p>
            <a:pPr marL="742950" lvl="1" indent="-28575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b="0" i="0" u="none" strike="noStrike" dirty="0" smtClean="0">
                <a:solidFill>
                  <a:srgbClr val="000000"/>
                </a:solidFill>
                <a:latin typeface="+mn-lt"/>
              </a:rPr>
              <a:t>How do you think that JEsus is relevant to them?</a:t>
            </a:r>
          </a:p>
          <a:p>
            <a:pPr marL="742950" lvl="1" indent="-28575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b="0" i="0" u="none" strike="noStrike" dirty="0" smtClean="0">
                <a:solidFill>
                  <a:srgbClr val="000000"/>
                </a:solidFill>
                <a:latin typeface="+mn-lt"/>
              </a:rPr>
              <a:t>Pray with a friend and ask God to speak! 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726397-4699-40B5-B992-67BDC403030C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i="0" u="none" strike="noStrike" dirty="0" smtClean="0">
                <a:solidFill>
                  <a:srgbClr val="000000"/>
                </a:solidFill>
                <a:latin typeface="+mn-lt"/>
              </a:rPr>
              <a:t>Part 3 : Practicals how to start (10 minutes) - </a:t>
            </a:r>
            <a:r>
              <a:rPr lang="en-US" b="0" i="0" u="none" strike="noStrike" dirty="0" smtClean="0">
                <a:solidFill>
                  <a:srgbClr val="000000"/>
                </a:solidFill>
                <a:latin typeface="+mn-lt"/>
              </a:rPr>
              <a:t>Allison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726397-4699-40B5-B992-67BDC403030C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rtl="0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1" i="0" u="none" strike="noStrike" dirty="0" smtClean="0">
                <a:solidFill>
                  <a:srgbClr val="000000"/>
                </a:solidFill>
                <a:latin typeface="+mn-lt"/>
              </a:rPr>
              <a:t>Pray! </a:t>
            </a:r>
            <a:r>
              <a:rPr lang="en-US" b="0" i="0" u="none" strike="noStrike" dirty="0" smtClean="0">
                <a:solidFill>
                  <a:srgbClr val="000000"/>
                </a:solidFill>
                <a:latin typeface="+mn-lt"/>
              </a:rPr>
              <a:t>(emily praying in china)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1" i="0" u="none" strike="noStrike" dirty="0" smtClean="0">
                <a:solidFill>
                  <a:srgbClr val="000000"/>
                </a:solidFill>
                <a:latin typeface="+mn-lt"/>
              </a:rPr>
              <a:t>Find a partner. </a:t>
            </a:r>
            <a:endParaRPr lang="en-US" b="0" i="0" u="none" strike="noStrike" dirty="0" smtClean="0">
              <a:solidFill>
                <a:srgbClr val="000000"/>
              </a:solidFill>
              <a:latin typeface="+mn-lt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1" i="0" u="none" strike="noStrike" dirty="0" smtClean="0">
                <a:solidFill>
                  <a:srgbClr val="000000"/>
                </a:solidFill>
                <a:latin typeface="+mn-lt"/>
              </a:rPr>
              <a:t>Assess who: </a:t>
            </a:r>
            <a:endParaRPr lang="en-US" b="0" i="0" u="none" strike="noStrike" dirty="0" smtClean="0">
              <a:solidFill>
                <a:srgbClr val="000000"/>
              </a:solidFill>
              <a:latin typeface="+mn-lt"/>
            </a:endParaRPr>
          </a:p>
          <a:p>
            <a:pPr marL="742950" lvl="1" indent="-28575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b="0" i="0" u="none" strike="noStrike" dirty="0" smtClean="0">
                <a:solidFill>
                  <a:srgbClr val="000000"/>
                </a:solidFill>
                <a:latin typeface="+mn-lt"/>
              </a:rPr>
              <a:t>Who you know (Exercise: do a network map analysis)</a:t>
            </a:r>
          </a:p>
          <a:p>
            <a:pPr marL="742950" lvl="1" indent="-28575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b="0" i="0" u="none" strike="noStrike" dirty="0" smtClean="0">
                <a:solidFill>
                  <a:srgbClr val="000000"/>
                </a:solidFill>
                <a:latin typeface="+mn-lt"/>
              </a:rPr>
              <a:t>Research: What do you know about this group? Likes? Hang outs? </a:t>
            </a:r>
          </a:p>
          <a:p>
            <a:pPr marL="742950" lvl="1" indent="-28575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b="0" i="0" u="none" strike="noStrike" dirty="0" smtClean="0">
                <a:solidFill>
                  <a:srgbClr val="000000"/>
                </a:solidFill>
                <a:latin typeface="+mn-lt"/>
              </a:rPr>
              <a:t>Engage in spiritual conversations.</a:t>
            </a:r>
          </a:p>
          <a:p>
            <a:pPr marL="742950" lvl="1" indent="-28575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b="0" i="0" u="none" strike="noStrike" dirty="0" smtClean="0">
                <a:solidFill>
                  <a:srgbClr val="000000"/>
                </a:solidFill>
                <a:latin typeface="+mn-lt"/>
              </a:rPr>
              <a:t>Interest in studying scripture?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1" i="0" u="none" strike="noStrike" dirty="0" smtClean="0">
                <a:solidFill>
                  <a:srgbClr val="000000"/>
                </a:solidFill>
                <a:latin typeface="+mn-lt"/>
              </a:rPr>
              <a:t>What if I don’t have any international friends? Or anyone interested in studying the Bible?</a:t>
            </a:r>
            <a:endParaRPr lang="en-US" b="0" i="0" u="none" strike="noStrike" dirty="0" smtClean="0">
              <a:solidFill>
                <a:srgbClr val="000000"/>
              </a:solidFill>
              <a:latin typeface="+mn-lt"/>
            </a:endParaRPr>
          </a:p>
          <a:p>
            <a:pPr marL="742950" lvl="1" indent="-28575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b="0" i="0" u="none" strike="noStrike" dirty="0" smtClean="0">
                <a:solidFill>
                  <a:srgbClr val="000000"/>
                </a:solidFill>
                <a:latin typeface="+mn-lt"/>
              </a:rPr>
              <a:t>Develop relationship</a:t>
            </a:r>
          </a:p>
          <a:p>
            <a:pPr marL="1200150" lvl="2" indent="-285750" rtl="0" fontAlgn="base">
              <a:spcBef>
                <a:spcPts val="0"/>
              </a:spcBef>
              <a:spcAft>
                <a:spcPts val="0"/>
              </a:spcAft>
              <a:buFont typeface="+mj-lt"/>
              <a:buAutoNum type="romanLcPeriod"/>
            </a:pPr>
            <a:r>
              <a:rPr lang="en-US" b="0" i="0" u="none" strike="noStrike" dirty="0" smtClean="0">
                <a:solidFill>
                  <a:srgbClr val="000000"/>
                </a:solidFill>
                <a:latin typeface="+mn-lt"/>
              </a:rPr>
              <a:t>Praying and finding spaces </a:t>
            </a:r>
          </a:p>
          <a:p>
            <a:pPr marL="1200150" lvl="2" indent="-285750" rtl="0" fontAlgn="base">
              <a:spcBef>
                <a:spcPts val="0"/>
              </a:spcBef>
              <a:spcAft>
                <a:spcPts val="0"/>
              </a:spcAft>
              <a:buFont typeface="+mj-lt"/>
              <a:buAutoNum type="romanLcPeriod"/>
            </a:pPr>
            <a:r>
              <a:rPr lang="en-US" b="0" i="0" u="none" strike="noStrike" dirty="0" smtClean="0">
                <a:solidFill>
                  <a:srgbClr val="000000"/>
                </a:solidFill>
                <a:latin typeface="+mn-lt"/>
              </a:rPr>
              <a:t>Take risks (story: Stephen) </a:t>
            </a:r>
          </a:p>
          <a:p>
            <a:pPr marL="1200150" lvl="2" indent="-285750" rtl="0" fontAlgn="base">
              <a:spcBef>
                <a:spcPts val="0"/>
              </a:spcBef>
              <a:spcAft>
                <a:spcPts val="0"/>
              </a:spcAft>
              <a:buFont typeface="+mj-lt"/>
              <a:buAutoNum type="romanLcPeriod"/>
            </a:pPr>
            <a:r>
              <a:rPr lang="en-US" b="0" i="0" u="none" strike="noStrike" dirty="0" smtClean="0">
                <a:solidFill>
                  <a:srgbClr val="000000"/>
                </a:solidFill>
                <a:latin typeface="+mn-lt"/>
              </a:rPr>
              <a:t>Attend different events. Meet other’s friends. </a:t>
            </a:r>
          </a:p>
          <a:p>
            <a:pPr marL="1200150" lvl="2" indent="-285750" rtl="0" fontAlgn="base">
              <a:spcBef>
                <a:spcPts val="0"/>
              </a:spcBef>
              <a:spcAft>
                <a:spcPts val="0"/>
              </a:spcAft>
              <a:buFont typeface="+mj-lt"/>
              <a:buAutoNum type="romanLcPeriod"/>
            </a:pPr>
            <a:r>
              <a:rPr lang="en-US" b="0" i="0" u="none" strike="noStrike" dirty="0" smtClean="0">
                <a:solidFill>
                  <a:srgbClr val="000000"/>
                </a:solidFill>
                <a:latin typeface="+mn-lt"/>
              </a:rPr>
              <a:t>Do fun stuff together (ex: sports, cultural outings, cooking food together)</a:t>
            </a:r>
          </a:p>
          <a:p>
            <a:pPr marL="1200150" lvl="2" indent="-285750" rtl="0" fontAlgn="base">
              <a:spcBef>
                <a:spcPts val="0"/>
              </a:spcBef>
              <a:spcAft>
                <a:spcPts val="0"/>
              </a:spcAft>
              <a:buFont typeface="+mj-lt"/>
              <a:buAutoNum type="romanLcPeriod"/>
            </a:pPr>
            <a:r>
              <a:rPr lang="en-US" b="0" i="0" u="none" strike="noStrike" dirty="0" smtClean="0">
                <a:solidFill>
                  <a:srgbClr val="000000"/>
                </a:solidFill>
                <a:latin typeface="+mn-lt"/>
              </a:rPr>
              <a:t>Prayer walk.</a:t>
            </a:r>
          </a:p>
          <a:p>
            <a:pPr marL="742950" lvl="1" indent="-28575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b="0" i="0" u="none" strike="noStrike" dirty="0" smtClean="0">
                <a:solidFill>
                  <a:srgbClr val="000000"/>
                </a:solidFill>
                <a:latin typeface="+mn-lt"/>
              </a:rPr>
              <a:t>Pray for open ppl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726397-4699-40B5-B992-67BDC403030C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rtl="0" fontAlgn="base">
              <a:spcBef>
                <a:spcPts val="0"/>
              </a:spcBef>
              <a:spcAft>
                <a:spcPts val="0"/>
              </a:spcAft>
              <a:buFont typeface="+mj-lt"/>
              <a:buNone/>
            </a:pPr>
            <a:r>
              <a:rPr lang="en-US" b="1" i="0" u="none" strike="noStrike" dirty="0" smtClean="0">
                <a:solidFill>
                  <a:srgbClr val="000000"/>
                </a:solidFill>
                <a:latin typeface="+mn-lt"/>
              </a:rPr>
              <a:t>5.  Start! </a:t>
            </a:r>
            <a:endParaRPr lang="en-US" b="0" i="0" u="none" strike="noStrike" dirty="0" smtClean="0">
              <a:solidFill>
                <a:srgbClr val="000000"/>
              </a:solidFill>
              <a:latin typeface="+mn-lt"/>
            </a:endParaRPr>
          </a:p>
          <a:p>
            <a:pPr marL="742950" lvl="1" indent="-28575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b="0" i="0" u="none" strike="noStrike" dirty="0" smtClean="0">
                <a:solidFill>
                  <a:srgbClr val="000000"/>
                </a:solidFill>
                <a:latin typeface="+mn-lt"/>
              </a:rPr>
              <a:t>Start light and fun. </a:t>
            </a:r>
          </a:p>
          <a:p>
            <a:pPr marL="742950" lvl="1" indent="-28575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b="0" i="0" u="none" strike="noStrike" dirty="0" smtClean="0">
                <a:solidFill>
                  <a:srgbClr val="000000"/>
                </a:solidFill>
                <a:latin typeface="+mn-lt"/>
              </a:rPr>
              <a:t>Intro B.S.</a:t>
            </a:r>
          </a:p>
          <a:p>
            <a:pPr marL="742950" lvl="1" indent="-28575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b="0" i="0" u="none" strike="noStrike" dirty="0" smtClean="0">
                <a:solidFill>
                  <a:srgbClr val="000000"/>
                </a:solidFill>
                <a:latin typeface="+mn-lt"/>
              </a:rPr>
              <a:t>Continue inviting. (story: why did you never invite me?)</a:t>
            </a:r>
          </a:p>
          <a:p>
            <a:pPr marL="742950" lvl="1" indent="-28575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b="0" i="0" u="none" strike="noStrike" dirty="0" smtClean="0">
                <a:solidFill>
                  <a:srgbClr val="000000"/>
                </a:solidFill>
                <a:latin typeface="+mn-lt"/>
              </a:rPr>
              <a:t>Pick material.</a:t>
            </a:r>
          </a:p>
          <a:p>
            <a:pPr marL="1200150" lvl="2" indent="-285750" rtl="0" fontAlgn="base">
              <a:spcBef>
                <a:spcPts val="0"/>
              </a:spcBef>
              <a:spcAft>
                <a:spcPts val="0"/>
              </a:spcAft>
              <a:buFont typeface="+mj-lt"/>
              <a:buAutoNum type="romanLcPeriod"/>
            </a:pPr>
            <a:r>
              <a:rPr lang="en-US" b="0" i="0" u="none" strike="noStrike" dirty="0" smtClean="0">
                <a:solidFill>
                  <a:srgbClr val="000000"/>
                </a:solidFill>
                <a:latin typeface="+mn-lt"/>
              </a:rPr>
              <a:t>Based on participants</a:t>
            </a:r>
          </a:p>
          <a:p>
            <a:pPr marL="1200150" lvl="2" indent="-285750" rtl="0" fontAlgn="base">
              <a:spcBef>
                <a:spcPts val="0"/>
              </a:spcBef>
              <a:spcAft>
                <a:spcPts val="0"/>
              </a:spcAft>
              <a:buFont typeface="+mj-lt"/>
              <a:buAutoNum type="romanLcPeriod"/>
            </a:pPr>
            <a:r>
              <a:rPr lang="en-US" b="0" i="0" u="none" strike="noStrike" dirty="0" smtClean="0">
                <a:solidFill>
                  <a:srgbClr val="000000"/>
                </a:solidFill>
                <a:latin typeface="+mn-lt"/>
              </a:rPr>
              <a:t>Their spiritual needs? Questions? </a:t>
            </a:r>
          </a:p>
          <a:p>
            <a:pPr marL="1200150" lvl="2" indent="-285750" rtl="0" fontAlgn="base">
              <a:spcBef>
                <a:spcPts val="0"/>
              </a:spcBef>
              <a:spcAft>
                <a:spcPts val="0"/>
              </a:spcAft>
              <a:buFont typeface="+mj-lt"/>
              <a:buAutoNum type="romanLcPeriod"/>
            </a:pPr>
            <a:r>
              <a:rPr lang="en-US" b="0" i="0" u="none" strike="noStrike" dirty="0" smtClean="0">
                <a:solidFill>
                  <a:srgbClr val="000000"/>
                </a:solidFill>
                <a:latin typeface="+mn-lt"/>
              </a:rPr>
              <a:t>Notes resources fay come / is coming. 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+mj-lt"/>
              <a:buNone/>
            </a:pPr>
            <a:r>
              <a:rPr lang="en-US" b="1" i="0" u="none" strike="noStrike" dirty="0" smtClean="0">
                <a:solidFill>
                  <a:srgbClr val="000000"/>
                </a:solidFill>
                <a:latin typeface="+mn-lt"/>
              </a:rPr>
              <a:t>6.  Studying Scripture with my intl friends</a:t>
            </a:r>
            <a:endParaRPr lang="en-US" b="0" i="0" u="none" strike="noStrike" dirty="0" smtClean="0">
              <a:solidFill>
                <a:srgbClr val="000000"/>
              </a:solidFill>
              <a:latin typeface="+mn-lt"/>
            </a:endParaRPr>
          </a:p>
          <a:p>
            <a:pPr marL="742950" lvl="1" indent="-28575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b="0" i="0" u="none" strike="noStrike" dirty="0" smtClean="0">
                <a:solidFill>
                  <a:srgbClr val="000000"/>
                </a:solidFill>
                <a:latin typeface="+mn-lt"/>
              </a:rPr>
              <a:t>Be mindful of: </a:t>
            </a:r>
          </a:p>
          <a:p>
            <a:pPr marL="1200150" lvl="2" indent="-285750" rtl="0" fontAlgn="base">
              <a:spcBef>
                <a:spcPts val="0"/>
              </a:spcBef>
              <a:spcAft>
                <a:spcPts val="0"/>
              </a:spcAft>
              <a:buFont typeface="+mj-lt"/>
              <a:buAutoNum type="romanLcPeriod"/>
            </a:pPr>
            <a:r>
              <a:rPr lang="en-US" b="0" i="0" u="none" strike="noStrike" dirty="0" smtClean="0">
                <a:solidFill>
                  <a:srgbClr val="000000"/>
                </a:solidFill>
                <a:latin typeface="+mn-lt"/>
              </a:rPr>
              <a:t>their language, defining words, don’t use Christianese words</a:t>
            </a:r>
          </a:p>
          <a:p>
            <a:pPr marL="1200150" lvl="2" indent="-285750" rtl="0" fontAlgn="base">
              <a:spcBef>
                <a:spcPts val="0"/>
              </a:spcBef>
              <a:spcAft>
                <a:spcPts val="0"/>
              </a:spcAft>
              <a:buFont typeface="+mj-lt"/>
              <a:buAutoNum type="romanLcPeriod"/>
            </a:pPr>
            <a:r>
              <a:rPr lang="en-US" b="0" i="0" u="none" strike="noStrike" dirty="0" smtClean="0">
                <a:solidFill>
                  <a:srgbClr val="000000"/>
                </a:solidFill>
                <a:latin typeface="+mn-lt"/>
              </a:rPr>
              <a:t>Their background (guided/ less guided, oral/written)</a:t>
            </a:r>
          </a:p>
          <a:p>
            <a:pPr marL="1200150" lvl="2" indent="-285750" rtl="0" fontAlgn="base">
              <a:spcBef>
                <a:spcPts val="0"/>
              </a:spcBef>
              <a:spcAft>
                <a:spcPts val="0"/>
              </a:spcAft>
              <a:buFont typeface="+mj-lt"/>
              <a:buAutoNum type="romanLcPeriod"/>
            </a:pPr>
            <a:r>
              <a:rPr lang="en-US" b="0" i="0" u="none" strike="noStrike" dirty="0" smtClean="0">
                <a:solidFill>
                  <a:srgbClr val="000000"/>
                </a:solidFill>
                <a:latin typeface="+mn-lt"/>
              </a:rPr>
              <a:t>their perspective 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726397-4699-40B5-B992-67BDC403030C}" type="slidenum">
              <a:rPr lang="en-US" smtClean="0"/>
              <a:pPr/>
              <a:t>19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b="1" i="0" u="sng" dirty="0" smtClean="0">
                <a:solidFill>
                  <a:srgbClr val="000000"/>
                </a:solidFill>
                <a:latin typeface="+mn-lt"/>
              </a:rPr>
              <a:t>Urbana Seminar Outline</a:t>
            </a:r>
            <a:r>
              <a:rPr lang="en-US" sz="1100" dirty="0" smtClean="0"/>
              <a:t/>
            </a:r>
            <a:br>
              <a:rPr lang="en-US" sz="1100" dirty="0" smtClean="0"/>
            </a:br>
            <a:r>
              <a:rPr lang="en-US" sz="1100" b="1" i="0" u="none" strike="noStrike" dirty="0" smtClean="0">
                <a:solidFill>
                  <a:srgbClr val="000000"/>
                </a:solidFill>
                <a:latin typeface="+mn-lt"/>
              </a:rPr>
              <a:t>Starting Cross Cultural Evangelistic Bible Studies</a:t>
            </a:r>
            <a:r>
              <a:rPr lang="en-US" sz="1100" dirty="0" smtClean="0"/>
              <a:t/>
            </a:r>
            <a:br>
              <a:rPr lang="en-US" sz="1100" dirty="0" smtClean="0"/>
            </a:br>
            <a:r>
              <a:rPr lang="en-US" sz="1100" b="0" i="0" u="none" strike="noStrike" dirty="0" smtClean="0">
                <a:solidFill>
                  <a:srgbClr val="000000"/>
                </a:solidFill>
                <a:latin typeface="+mn-lt"/>
              </a:rPr>
              <a:t>Brian Smith and Allison Schafer</a:t>
            </a:r>
            <a:r>
              <a:rPr lang="en-US" sz="1100" dirty="0" smtClean="0"/>
              <a:t/>
            </a:r>
            <a:br>
              <a:rPr lang="en-US" sz="1100" dirty="0" smtClean="0"/>
            </a:br>
            <a:r>
              <a:rPr lang="en-US" sz="1100" b="0" i="0" u="none" strike="noStrike" dirty="0" smtClean="0">
                <a:solidFill>
                  <a:srgbClr val="000000"/>
                </a:solidFill>
                <a:latin typeface="+mn-lt"/>
              </a:rPr>
              <a:t>December 30th, 2012</a:t>
            </a:r>
            <a:r>
              <a:rPr lang="en-US" sz="1100" dirty="0" smtClean="0"/>
              <a:t/>
            </a:r>
            <a:br>
              <a:rPr lang="en-US" sz="1100" dirty="0" smtClean="0"/>
            </a:br>
            <a:r>
              <a:rPr lang="en-US" sz="1100" b="0" i="0" u="none" strike="noStrike" dirty="0" smtClean="0">
                <a:solidFill>
                  <a:srgbClr val="000000"/>
                </a:solidFill>
                <a:latin typeface="+mn-lt"/>
              </a:rPr>
              <a:t>2pm-3pm</a:t>
            </a:r>
            <a:r>
              <a:rPr lang="en-US" sz="1100" dirty="0" smtClean="0"/>
              <a:t/>
            </a:r>
            <a:br>
              <a:rPr lang="en-US" sz="1100" dirty="0" smtClean="0"/>
            </a:br>
            <a:r>
              <a:rPr lang="en-US" sz="1100" b="0" i="0" u="none" strike="noStrike" dirty="0" smtClean="0">
                <a:solidFill>
                  <a:srgbClr val="000000"/>
                </a:solidFill>
                <a:latin typeface="+mn-lt"/>
              </a:rPr>
              <a:t>Hyatt Regency- Ballroom DEF</a:t>
            </a:r>
            <a:r>
              <a:rPr lang="en-US" sz="1100" dirty="0" smtClean="0"/>
              <a:t/>
            </a:r>
            <a:br>
              <a:rPr lang="en-US" sz="1100" dirty="0" smtClean="0"/>
            </a:br>
            <a:r>
              <a:rPr lang="en-US" sz="1100" dirty="0" smtClean="0"/>
              <a:t/>
            </a:r>
            <a:br>
              <a:rPr lang="en-US" sz="1100" dirty="0" smtClean="0"/>
            </a:br>
            <a:r>
              <a:rPr lang="en-US" sz="1100" b="1" i="0" u="none" strike="noStrike" dirty="0" smtClean="0">
                <a:solidFill>
                  <a:srgbClr val="000000"/>
                </a:solidFill>
                <a:latin typeface="+mn-lt"/>
              </a:rPr>
              <a:t>Materials needed: </a:t>
            </a:r>
            <a:r>
              <a:rPr lang="en-US" sz="1100" dirty="0" smtClean="0"/>
              <a:t/>
            </a:r>
            <a:br>
              <a:rPr lang="en-US" sz="1100" dirty="0" smtClean="0"/>
            </a:br>
            <a:r>
              <a:rPr lang="en-US" sz="1100" b="1" i="0" u="none" strike="noStrike" dirty="0" smtClean="0">
                <a:solidFill>
                  <a:srgbClr val="000000"/>
                </a:solidFill>
                <a:latin typeface="+mn-lt"/>
              </a:rPr>
              <a:t>Allison</a:t>
            </a:r>
            <a:r>
              <a:rPr lang="en-US" sz="1100" b="0" i="0" u="none" strike="noStrike" dirty="0" smtClean="0">
                <a:solidFill>
                  <a:srgbClr val="000000"/>
                </a:solidFill>
                <a:latin typeface="+mn-lt"/>
              </a:rPr>
              <a:t> = Computer (A), Rutendo (A), open doors &amp; tools print outs (A) - 150?, adam’s clicker, AAA batteries</a:t>
            </a:r>
            <a:r>
              <a:rPr lang="en-US" sz="1100" dirty="0" smtClean="0"/>
              <a:t/>
            </a:r>
            <a:br>
              <a:rPr lang="en-US" sz="1100" dirty="0" smtClean="0"/>
            </a:br>
            <a:r>
              <a:rPr lang="en-US" sz="1100" b="1" i="0" u="none" strike="noStrike" dirty="0" smtClean="0">
                <a:solidFill>
                  <a:srgbClr val="000000"/>
                </a:solidFill>
                <a:latin typeface="+mn-lt"/>
              </a:rPr>
              <a:t>Brian</a:t>
            </a:r>
            <a:r>
              <a:rPr lang="en-US" sz="1100" b="0" i="0" u="none" strike="noStrike" dirty="0" smtClean="0">
                <a:solidFill>
                  <a:srgbClr val="000000"/>
                </a:solidFill>
                <a:latin typeface="+mn-lt"/>
              </a:rPr>
              <a:t> = resources like IGIG (Brian), map of world (B), post-its , blue tape (B), print out 10 reasons (Brian), pieces of paper (B), you tube capabilities?</a:t>
            </a:r>
            <a:r>
              <a:rPr lang="en-US" sz="1100" dirty="0" smtClean="0"/>
              <a:t/>
            </a:r>
            <a:br>
              <a:rPr lang="en-US" sz="1100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726397-4699-40B5-B992-67BDC403030C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rtl="0" fontAlgn="base">
              <a:spcBef>
                <a:spcPts val="0"/>
              </a:spcBef>
              <a:spcAft>
                <a:spcPts val="0"/>
              </a:spcAft>
              <a:buFont typeface="+mj-lt"/>
              <a:buNone/>
            </a:pPr>
            <a:r>
              <a:rPr lang="en-US" b="0" i="0" u="none" strike="noStrike" dirty="0" smtClean="0">
                <a:solidFill>
                  <a:srgbClr val="000000"/>
                </a:solidFill>
                <a:latin typeface="+mn-lt"/>
              </a:rPr>
              <a:t>7.  Reminder: Time spent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726397-4699-40B5-B992-67BDC403030C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rtl="0" fontAlgn="base">
              <a:spcBef>
                <a:spcPts val="0"/>
              </a:spcBef>
              <a:spcAft>
                <a:spcPts val="0"/>
              </a:spcAft>
              <a:buFont typeface="+mj-lt"/>
              <a:buNone/>
            </a:pPr>
            <a:r>
              <a:rPr lang="en-US" b="1" i="0" u="none" strike="noStrike" dirty="0" smtClean="0">
                <a:solidFill>
                  <a:srgbClr val="000000"/>
                </a:solidFill>
                <a:latin typeface="+mn-lt"/>
              </a:rPr>
              <a:t>8.  Applying scripture - Learn to pursue Jesus WITH them (Brian) - (5 minutes)</a:t>
            </a:r>
            <a:endParaRPr lang="en-US" b="0" i="0" u="none" strike="noStrike" dirty="0" smtClean="0">
              <a:solidFill>
                <a:srgbClr val="000000"/>
              </a:solidFill>
              <a:latin typeface="+mn-lt"/>
            </a:endParaRPr>
          </a:p>
          <a:p>
            <a:pPr marL="742950" lvl="1" indent="-28575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b="0" i="0" u="none" strike="noStrike" dirty="0" smtClean="0">
                <a:solidFill>
                  <a:srgbClr val="000000"/>
                </a:solidFill>
                <a:latin typeface="+mn-lt"/>
              </a:rPr>
              <a:t>Story - How to practice obedience with friends in Bible study.</a:t>
            </a:r>
          </a:p>
          <a:p>
            <a:pPr marL="1200150" lvl="2" indent="-285750" rtl="0" fontAlgn="base">
              <a:spcBef>
                <a:spcPts val="0"/>
              </a:spcBef>
              <a:spcAft>
                <a:spcPts val="0"/>
              </a:spcAft>
              <a:buFont typeface="+mj-lt"/>
              <a:buAutoNum type="romanLcPeriod"/>
            </a:pPr>
            <a:r>
              <a:rPr lang="en-US" b="0" i="0" u="none" strike="noStrike" dirty="0" smtClean="0">
                <a:solidFill>
                  <a:srgbClr val="000000"/>
                </a:solidFill>
                <a:latin typeface="+mn-lt"/>
              </a:rPr>
              <a:t>Key take aways: </a:t>
            </a:r>
          </a:p>
          <a:p>
            <a:pPr marL="1600200" lvl="3" indent="-22860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0" i="0" u="none" strike="noStrike" dirty="0" smtClean="0">
                <a:solidFill>
                  <a:srgbClr val="000000"/>
                </a:solidFill>
                <a:latin typeface="+mn-lt"/>
              </a:rPr>
              <a:t>Prayer</a:t>
            </a:r>
          </a:p>
          <a:p>
            <a:pPr marL="1600200" lvl="3" indent="-22860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0" i="0" u="none" strike="noStrike" dirty="0" smtClean="0">
                <a:solidFill>
                  <a:srgbClr val="000000"/>
                </a:solidFill>
                <a:latin typeface="+mn-lt"/>
              </a:rPr>
              <a:t>Think about their perspective &amp; what would be meaningful to them. (forgiveness, cover shame, expose comparison, serve the poor, show kindness to the outsider, etc.</a:t>
            </a:r>
          </a:p>
          <a:p>
            <a:pPr marL="1600200" lvl="3" indent="-22860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0" i="0" u="none" strike="noStrike" dirty="0" smtClean="0">
                <a:solidFill>
                  <a:srgbClr val="000000"/>
                </a:solidFill>
                <a:latin typeface="+mn-lt"/>
              </a:rPr>
              <a:t>Do it with them</a:t>
            </a:r>
          </a:p>
          <a:p>
            <a:pPr marL="742950" lvl="1" indent="-28575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b="0" i="0" u="none" strike="noStrike" dirty="0" smtClean="0">
                <a:solidFill>
                  <a:srgbClr val="000000"/>
                </a:solidFill>
                <a:latin typeface="+mn-lt"/>
              </a:rPr>
              <a:t>Resource: Missional application chart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726397-4699-40B5-B992-67BDC403030C}" type="slidenum">
              <a:rPr lang="en-US" smtClean="0"/>
              <a:pPr/>
              <a:t>21</a:t>
            </a:fld>
            <a:endParaRPr lang="en-US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rtl="0" fontAlgn="base">
              <a:spcBef>
                <a:spcPts val="0"/>
              </a:spcBef>
              <a:spcAft>
                <a:spcPts val="0"/>
              </a:spcAft>
              <a:buFont typeface="+mj-lt"/>
              <a:buNone/>
            </a:pPr>
            <a:r>
              <a:rPr lang="en-US" b="1" i="0" u="none" strike="noStrike" dirty="0" smtClean="0">
                <a:solidFill>
                  <a:srgbClr val="000000"/>
                </a:solidFill>
                <a:latin typeface="+mn-lt"/>
              </a:rPr>
              <a:t>Part 4:</a:t>
            </a:r>
            <a:r>
              <a:rPr lang="en-US" b="0" i="0" u="none" strike="noStrike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b="1" i="0" u="none" strike="noStrike" dirty="0" smtClean="0">
                <a:solidFill>
                  <a:srgbClr val="000000"/>
                </a:solidFill>
                <a:latin typeface="+mn-lt"/>
              </a:rPr>
              <a:t>Conclusions </a:t>
            </a:r>
            <a:r>
              <a:rPr lang="en-US" b="0" i="0" u="none" strike="noStrike" dirty="0" smtClean="0">
                <a:solidFill>
                  <a:srgbClr val="000000"/>
                </a:solidFill>
                <a:latin typeface="+mn-lt"/>
              </a:rPr>
              <a:t>(1 min.)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0" i="0" u="none" strike="noStrike" dirty="0" smtClean="0">
                <a:solidFill>
                  <a:srgbClr val="000000"/>
                </a:solidFill>
                <a:latin typeface="+mn-lt"/>
              </a:rPr>
              <a:t>Objectives</a:t>
            </a:r>
          </a:p>
          <a:p>
            <a:pPr marL="742950" lvl="1" indent="-28575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b="0" i="0" u="none" strike="noStrike" dirty="0" smtClean="0">
                <a:solidFill>
                  <a:srgbClr val="000000"/>
                </a:solidFill>
                <a:latin typeface="+mn-lt"/>
              </a:rPr>
              <a:t>Opportunity on campus</a:t>
            </a:r>
          </a:p>
          <a:p>
            <a:pPr marL="742950" lvl="1" indent="-28575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b="0" i="0" u="none" strike="noStrike" dirty="0" smtClean="0">
                <a:solidFill>
                  <a:srgbClr val="000000"/>
                </a:solidFill>
                <a:latin typeface="+mn-lt"/>
              </a:rPr>
              <a:t>Cultural differences in perspective exist, </a:t>
            </a:r>
          </a:p>
          <a:p>
            <a:pPr marL="742950" lvl="1" indent="-28575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b="0" i="0" u="none" strike="noStrike" dirty="0" smtClean="0">
                <a:solidFill>
                  <a:srgbClr val="000000"/>
                </a:solidFill>
                <a:latin typeface="+mn-lt"/>
              </a:rPr>
              <a:t>need to develop understanding of perspective through relationship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726397-4699-40B5-B992-67BDC403030C}" type="slidenum">
              <a:rPr lang="en-US" smtClean="0"/>
              <a:pPr/>
              <a:t>22</a:t>
            </a:fld>
            <a:endParaRPr lang="en-US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 startAt="2"/>
            </a:pPr>
            <a:r>
              <a:rPr lang="en-US" b="0" i="0" u="none" strike="noStrike" dirty="0" smtClean="0">
                <a:solidFill>
                  <a:srgbClr val="000000"/>
                </a:solidFill>
                <a:latin typeface="+mn-lt"/>
              </a:rPr>
              <a:t>Invitation: Where are you at: (8)</a:t>
            </a:r>
          </a:p>
          <a:p>
            <a:pPr marL="228600" indent="-228600">
              <a:spcBef>
                <a:spcPts val="0"/>
              </a:spcBef>
              <a:spcAft>
                <a:spcPts val="0"/>
              </a:spcAft>
              <a:buAutoNum type="arabicPeriod" startAt="2"/>
            </a:pPr>
            <a:endParaRPr lang="en-US" dirty="0" smtClean="0"/>
          </a:p>
          <a:p>
            <a:pPr marL="742950" lvl="1" indent="-28575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b="0" i="0" u="none" strike="noStrike" dirty="0" smtClean="0">
                <a:solidFill>
                  <a:srgbClr val="000000"/>
                </a:solidFill>
                <a:latin typeface="+mn-lt"/>
              </a:rPr>
              <a:t>Make international friends</a:t>
            </a:r>
          </a:p>
          <a:p>
            <a:pPr marL="742950" lvl="1" indent="-28575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b="0" i="0" u="none" strike="noStrike" dirty="0" smtClean="0">
                <a:solidFill>
                  <a:srgbClr val="000000"/>
                </a:solidFill>
                <a:latin typeface="+mn-lt"/>
              </a:rPr>
              <a:t>Engage in spiritual conversation</a:t>
            </a:r>
          </a:p>
          <a:p>
            <a:pPr marL="742950" lvl="1" indent="-28575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b="0" i="0" u="none" strike="noStrike" dirty="0" smtClean="0">
                <a:solidFill>
                  <a:srgbClr val="000000"/>
                </a:solidFill>
                <a:latin typeface="+mn-lt"/>
              </a:rPr>
              <a:t>Start a study</a:t>
            </a:r>
          </a:p>
          <a:p>
            <a:pPr marL="742950" lvl="1" indent="-28575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b="0" i="0" u="none" strike="noStrike" dirty="0" smtClean="0">
                <a:solidFill>
                  <a:srgbClr val="000000"/>
                </a:solidFill>
                <a:latin typeface="+mn-lt"/>
              </a:rPr>
              <a:t>Pursue Jesus </a:t>
            </a:r>
            <a:r>
              <a:rPr lang="en-US" b="0" i="1" u="none" strike="noStrike" dirty="0" smtClean="0">
                <a:solidFill>
                  <a:srgbClr val="000000"/>
                </a:solidFill>
                <a:latin typeface="+mn-lt"/>
              </a:rPr>
              <a:t>with</a:t>
            </a:r>
            <a:r>
              <a:rPr lang="en-US" b="0" i="0" u="none" strike="noStrike" dirty="0" smtClean="0">
                <a:solidFill>
                  <a:srgbClr val="000000"/>
                </a:solidFill>
                <a:latin typeface="+mn-lt"/>
              </a:rPr>
              <a:t> your friend(s)</a:t>
            </a:r>
          </a:p>
          <a:p>
            <a:pPr marL="742950" lvl="1" indent="-28575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b="0" i="0" u="none" strike="noStrike" dirty="0" smtClean="0">
                <a:solidFill>
                  <a:srgbClr val="000000"/>
                </a:solidFill>
                <a:latin typeface="+mn-lt"/>
              </a:rPr>
              <a:t>Specific population you’re called to - Learn more about their perspective</a:t>
            </a:r>
          </a:p>
          <a:p>
            <a:pPr marL="742950" lvl="1" indent="-28575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endParaRPr lang="en-US" b="0" i="0" u="none" strike="noStrike" dirty="0" smtClean="0">
              <a:solidFill>
                <a:srgbClr val="000000"/>
              </a:solidFill>
              <a:latin typeface="+mn-lt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+mj-lt"/>
              <a:buNone/>
            </a:pPr>
            <a:r>
              <a:rPr lang="en-US" b="0" i="0" u="none" strike="noStrike" dirty="0" smtClean="0">
                <a:solidFill>
                  <a:srgbClr val="000000"/>
                </a:solidFill>
                <a:latin typeface="+mn-lt"/>
              </a:rPr>
              <a:t>3.   Prayer-minute of silence to listen and see if God’s bringing up something. Share with your partner. Then pray for each other.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726397-4699-40B5-B992-67BDC403030C}" type="slidenum">
              <a:rPr lang="en-US" smtClean="0"/>
              <a:pPr/>
              <a:t>23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rtl="0" fontAlgn="base">
              <a:spcBef>
                <a:spcPts val="0"/>
              </a:spcBef>
              <a:spcAft>
                <a:spcPts val="0"/>
              </a:spcAft>
              <a:buFont typeface="+mj-lt"/>
              <a:buNone/>
            </a:pPr>
            <a:r>
              <a:rPr lang="en-US" b="1" i="0" u="none" strike="noStrike" dirty="0" smtClean="0">
                <a:solidFill>
                  <a:srgbClr val="000000"/>
                </a:solidFill>
                <a:latin typeface="+mn-lt"/>
              </a:rPr>
              <a:t>2. Welcome (1)</a:t>
            </a:r>
          </a:p>
          <a:p>
            <a:pPr marL="742950" lvl="1" indent="-28575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b="0" i="0" u="none" strike="noStrike" dirty="0" smtClean="0">
                <a:solidFill>
                  <a:srgbClr val="000000"/>
                </a:solidFill>
                <a:latin typeface="+mn-lt"/>
              </a:rPr>
              <a:t>About Allison - </a:t>
            </a:r>
            <a:endParaRPr lang="en-US" b="1" i="0" u="none" strike="noStrike" dirty="0" smtClean="0">
              <a:solidFill>
                <a:srgbClr val="000000"/>
              </a:solidFill>
              <a:latin typeface="+mn-lt"/>
            </a:endParaRPr>
          </a:p>
          <a:p>
            <a:pPr marL="1200150" lvl="2" indent="-285750" rtl="0" fontAlgn="base">
              <a:spcBef>
                <a:spcPts val="0"/>
              </a:spcBef>
              <a:spcAft>
                <a:spcPts val="0"/>
              </a:spcAft>
              <a:buFont typeface="+mj-lt"/>
              <a:buAutoNum type="romanLcPeriod"/>
            </a:pPr>
            <a:r>
              <a:rPr lang="en-US" b="0" i="0" u="none" strike="noStrike" dirty="0" smtClean="0">
                <a:solidFill>
                  <a:srgbClr val="000000"/>
                </a:solidFill>
                <a:latin typeface="+mn-lt"/>
              </a:rPr>
              <a:t>IVCF 7 years staff, intl student in Spain, newly favorite food is 3 ft long belt noodle</a:t>
            </a:r>
            <a:endParaRPr lang="en-US" b="1" i="0" u="none" strike="noStrike" dirty="0" smtClean="0">
              <a:solidFill>
                <a:srgbClr val="000000"/>
              </a:solidFill>
              <a:latin typeface="+mn-lt"/>
            </a:endParaRPr>
          </a:p>
          <a:p>
            <a:pPr marL="742950" lvl="1" indent="-28575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b="0" i="0" u="none" strike="noStrike" dirty="0" smtClean="0">
                <a:solidFill>
                  <a:srgbClr val="000000"/>
                </a:solidFill>
                <a:latin typeface="+mn-lt"/>
              </a:rPr>
              <a:t>About Brian - </a:t>
            </a:r>
            <a:endParaRPr lang="en-US" b="1" i="0" u="none" strike="noStrike" dirty="0" smtClean="0">
              <a:solidFill>
                <a:srgbClr val="000000"/>
              </a:solidFill>
              <a:latin typeface="+mn-lt"/>
            </a:endParaRPr>
          </a:p>
          <a:p>
            <a:pPr marL="1200150" lvl="2" indent="-285750" rtl="0" fontAlgn="base">
              <a:spcBef>
                <a:spcPts val="0"/>
              </a:spcBef>
              <a:spcAft>
                <a:spcPts val="0"/>
              </a:spcAft>
              <a:buFont typeface="+mj-lt"/>
              <a:buAutoNum type="romanLcPeriod"/>
            </a:pPr>
            <a:r>
              <a:rPr lang="en-US" b="0" i="0" u="none" strike="noStrike" dirty="0" smtClean="0">
                <a:solidFill>
                  <a:srgbClr val="000000"/>
                </a:solidFill>
                <a:latin typeface="+mn-lt"/>
              </a:rPr>
              <a:t>IVCf Staff 4 years, Intl student in Japan, had a tiger in my basement</a:t>
            </a:r>
            <a:endParaRPr lang="en-US" b="1" i="0" u="none" strike="noStrike" dirty="0" smtClean="0">
              <a:solidFill>
                <a:srgbClr val="000000"/>
              </a:solidFill>
              <a:latin typeface="+mn-lt"/>
            </a:endParaRP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726397-4699-40B5-B992-67BDC403030C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rtl="0" fontAlgn="base">
              <a:spcBef>
                <a:spcPts val="0"/>
              </a:spcBef>
              <a:spcAft>
                <a:spcPts val="0"/>
              </a:spcAft>
              <a:buFont typeface="+mj-lt"/>
              <a:buNone/>
            </a:pPr>
            <a:r>
              <a:rPr lang="en-US" b="1" i="0" u="none" strike="noStrike" dirty="0" smtClean="0">
                <a:solidFill>
                  <a:srgbClr val="000000"/>
                </a:solidFill>
                <a:latin typeface="+mn-lt"/>
              </a:rPr>
              <a:t>3. Road Map: </a:t>
            </a:r>
            <a:r>
              <a:rPr lang="en-US" b="0" i="0" u="none" strike="noStrike" dirty="0" smtClean="0">
                <a:solidFill>
                  <a:srgbClr val="000000"/>
                </a:solidFill>
                <a:latin typeface="+mn-lt"/>
              </a:rPr>
              <a:t>Where we’re going - Allison</a:t>
            </a:r>
            <a:endParaRPr lang="en-US" b="1" i="0" u="none" strike="noStrike" dirty="0" smtClean="0">
              <a:solidFill>
                <a:srgbClr val="000000"/>
              </a:solidFill>
              <a:latin typeface="+mn-lt"/>
            </a:endParaRPr>
          </a:p>
          <a:p>
            <a:pPr marL="1200150" lvl="2" indent="-285750" rtl="0" fontAlgn="base">
              <a:spcBef>
                <a:spcPts val="0"/>
              </a:spcBef>
              <a:spcAft>
                <a:spcPts val="0"/>
              </a:spcAft>
              <a:buFont typeface="+mj-lt"/>
              <a:buAutoNum type="romanLcPeriod"/>
            </a:pPr>
            <a:r>
              <a:rPr lang="en-US" b="0" i="0" u="none" strike="noStrike" dirty="0" smtClean="0">
                <a:solidFill>
                  <a:srgbClr val="000000"/>
                </a:solidFill>
                <a:latin typeface="+mn-lt"/>
              </a:rPr>
              <a:t>Why international students?</a:t>
            </a:r>
            <a:endParaRPr lang="en-US" b="1" i="0" u="none" strike="noStrike" dirty="0" smtClean="0">
              <a:solidFill>
                <a:srgbClr val="000000"/>
              </a:solidFill>
              <a:latin typeface="+mn-lt"/>
            </a:endParaRPr>
          </a:p>
          <a:p>
            <a:pPr marL="1200150" lvl="2" indent="-285750" rtl="0" fontAlgn="base">
              <a:spcBef>
                <a:spcPts val="0"/>
              </a:spcBef>
              <a:spcAft>
                <a:spcPts val="0"/>
              </a:spcAft>
              <a:buFont typeface="+mj-lt"/>
              <a:buAutoNum type="romanLcPeriod"/>
            </a:pPr>
            <a:r>
              <a:rPr lang="en-US" b="0" i="0" u="none" strike="noStrike" dirty="0" smtClean="0">
                <a:solidFill>
                  <a:srgbClr val="000000"/>
                </a:solidFill>
                <a:latin typeface="+mn-lt"/>
              </a:rPr>
              <a:t>Seeing Jesus through your friends’ perspective</a:t>
            </a:r>
            <a:endParaRPr lang="en-US" b="1" i="0" u="none" strike="noStrike" dirty="0" smtClean="0">
              <a:solidFill>
                <a:srgbClr val="000000"/>
              </a:solidFill>
              <a:latin typeface="+mn-lt"/>
            </a:endParaRPr>
          </a:p>
          <a:p>
            <a:pPr marL="1200150" lvl="2" indent="-285750" rtl="0" fontAlgn="base">
              <a:spcBef>
                <a:spcPts val="0"/>
              </a:spcBef>
              <a:spcAft>
                <a:spcPts val="0"/>
              </a:spcAft>
              <a:buFont typeface="+mj-lt"/>
              <a:buAutoNum type="romanLcPeriod"/>
            </a:pPr>
            <a:r>
              <a:rPr lang="en-US" b="0" i="0" u="none" strike="noStrike" dirty="0" smtClean="0">
                <a:solidFill>
                  <a:srgbClr val="000000"/>
                </a:solidFill>
                <a:latin typeface="+mn-lt"/>
              </a:rPr>
              <a:t>Gaining practical tools how to start cross cultural Bible study</a:t>
            </a:r>
            <a:endParaRPr lang="en-US" b="1" i="0" u="none" strike="noStrike" dirty="0" smtClean="0">
              <a:solidFill>
                <a:srgbClr val="000000"/>
              </a:solidFill>
              <a:latin typeface="+mn-lt"/>
            </a:endParaRP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726397-4699-40B5-B992-67BDC403030C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i="0" u="none" strike="noStrike" dirty="0" smtClean="0">
                <a:solidFill>
                  <a:srgbClr val="000000"/>
                </a:solidFill>
                <a:latin typeface="+mn-lt"/>
              </a:rPr>
              <a:t>Part 1 : Why Reach international Students? - </a:t>
            </a:r>
            <a:r>
              <a:rPr lang="en-US" b="0" i="0" u="none" strike="noStrike" dirty="0" smtClean="0">
                <a:solidFill>
                  <a:srgbClr val="000000"/>
                </a:solidFill>
                <a:latin typeface="+mn-lt"/>
              </a:rPr>
              <a:t>Allison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726397-4699-40B5-B992-67BDC403030C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rtl="0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1" i="0" u="none" strike="noStrike" dirty="0" smtClean="0">
                <a:solidFill>
                  <a:srgbClr val="000000"/>
                </a:solidFill>
                <a:latin typeface="+mn-lt"/>
              </a:rPr>
              <a:t>Who are intl students</a:t>
            </a:r>
            <a:r>
              <a:rPr lang="en-US" b="0" i="0" u="none" strike="noStrike" dirty="0" smtClean="0">
                <a:solidFill>
                  <a:srgbClr val="000000"/>
                </a:solidFill>
                <a:latin typeface="+mn-lt"/>
              </a:rPr>
              <a:t>, (print outs for each person) (5)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marL="742950" lvl="1" indent="-28575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b="0" i="0" u="none" strike="noStrike" dirty="0" smtClean="0">
                <a:solidFill>
                  <a:srgbClr val="000000"/>
                </a:solidFill>
                <a:latin typeface="+mn-lt"/>
              </a:rPr>
              <a:t>Open Doors: international student enrollment in 2012 . (You have 2011 data)</a:t>
            </a:r>
            <a:endParaRPr lang="en-US" b="1" i="0" u="none" strike="noStrike" dirty="0" smtClean="0">
              <a:solidFill>
                <a:srgbClr val="000000"/>
              </a:solidFill>
              <a:latin typeface="+mn-lt"/>
            </a:endParaRPr>
          </a:p>
          <a:p>
            <a:pPr marL="1200150" lvl="2" indent="-285750" rtl="0" fontAlgn="base">
              <a:spcBef>
                <a:spcPts val="0"/>
              </a:spcBef>
              <a:spcAft>
                <a:spcPts val="0"/>
              </a:spcAft>
              <a:buFont typeface="+mj-lt"/>
              <a:buAutoNum type="romanLcPeriod"/>
            </a:pPr>
            <a:r>
              <a:rPr lang="en-US" b="0" i="0" u="none" strike="noStrike" dirty="0" smtClean="0">
                <a:solidFill>
                  <a:srgbClr val="000000"/>
                </a:solidFill>
                <a:latin typeface="+mn-lt"/>
              </a:rPr>
              <a:t>764,495 intl students in U.S. (2012)</a:t>
            </a:r>
            <a:endParaRPr lang="en-US" b="1" i="0" u="none" strike="noStrike" dirty="0" smtClean="0">
              <a:solidFill>
                <a:srgbClr val="000000"/>
              </a:solidFill>
              <a:latin typeface="+mn-lt"/>
            </a:endParaRPr>
          </a:p>
          <a:p>
            <a:pPr marL="1200150" lvl="2" indent="-285750" rtl="0" fontAlgn="base">
              <a:spcBef>
                <a:spcPts val="0"/>
              </a:spcBef>
              <a:spcAft>
                <a:spcPts val="0"/>
              </a:spcAft>
              <a:buFont typeface="+mj-lt"/>
              <a:buAutoNum type="romanLcPeriod"/>
            </a:pPr>
            <a:r>
              <a:rPr lang="en-US" b="0" i="0" u="none" strike="noStrike" dirty="0" smtClean="0">
                <a:solidFill>
                  <a:srgbClr val="000000"/>
                </a:solidFill>
                <a:latin typeface="+mn-lt"/>
              </a:rPr>
              <a:t>a 5.7% increase 2011- 2012</a:t>
            </a:r>
            <a:endParaRPr lang="en-US" b="1" i="0" u="none" strike="noStrike" dirty="0" smtClean="0">
              <a:solidFill>
                <a:srgbClr val="000000"/>
              </a:solidFill>
              <a:latin typeface="+mn-lt"/>
            </a:endParaRPr>
          </a:p>
          <a:p>
            <a:pPr marL="1200150" lvl="2" indent="-285750" rtl="0" fontAlgn="base">
              <a:spcBef>
                <a:spcPts val="0"/>
              </a:spcBef>
              <a:spcAft>
                <a:spcPts val="0"/>
              </a:spcAft>
              <a:buFont typeface="+mj-lt"/>
              <a:buAutoNum type="romanLcPeriod"/>
            </a:pPr>
            <a:r>
              <a:rPr lang="en-US" b="0" i="0" u="none" strike="noStrike" dirty="0" smtClean="0">
                <a:solidFill>
                  <a:srgbClr val="000000"/>
                </a:solidFill>
                <a:latin typeface="+mn-lt"/>
              </a:rPr>
              <a:t>&gt;30% increase since 2001</a:t>
            </a:r>
            <a:endParaRPr lang="en-US" b="1" i="0" u="none" strike="noStrike" dirty="0" smtClean="0">
              <a:solidFill>
                <a:srgbClr val="000000"/>
              </a:solidFill>
              <a:latin typeface="+mn-lt"/>
            </a:endParaRP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726397-4699-40B5-B992-67BDC403030C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endParaRPr lang="en-US" dirty="0" smtClean="0"/>
          </a:p>
          <a:p>
            <a:pPr marL="742950" lvl="1" indent="-285750" rtl="0" fontAlgn="base">
              <a:spcBef>
                <a:spcPts val="0"/>
              </a:spcBef>
              <a:spcAft>
                <a:spcPts val="0"/>
              </a:spcAft>
              <a:buFont typeface="+mj-lt"/>
              <a:buNone/>
            </a:pPr>
            <a:r>
              <a:rPr lang="en-US" b="0" i="0" u="none" strike="noStrike" dirty="0" smtClean="0">
                <a:solidFill>
                  <a:srgbClr val="000000"/>
                </a:solidFill>
                <a:latin typeface="+mn-lt"/>
              </a:rPr>
              <a:t>b.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b="0" i="0" u="none" strike="noStrike" dirty="0" smtClean="0">
                <a:solidFill>
                  <a:srgbClr val="000000"/>
                </a:solidFill>
                <a:latin typeface="+mn-lt"/>
              </a:rPr>
              <a:t> 2012 Coming from: </a:t>
            </a:r>
            <a:endParaRPr lang="en-US" b="1" i="0" u="none" strike="noStrike" dirty="0" smtClean="0">
              <a:solidFill>
                <a:srgbClr val="000000"/>
              </a:solidFill>
              <a:latin typeface="+mn-lt"/>
            </a:endParaRPr>
          </a:p>
          <a:p>
            <a:pPr marL="1200150" lvl="2" indent="-285750" rtl="0" fontAlgn="base">
              <a:spcBef>
                <a:spcPts val="0"/>
              </a:spcBef>
              <a:spcAft>
                <a:spcPts val="0"/>
              </a:spcAft>
              <a:buFont typeface="+mj-lt"/>
              <a:buAutoNum type="romanLcPeriod"/>
            </a:pPr>
            <a:r>
              <a:rPr lang="en-US" b="0" i="0" u="none" strike="noStrike" dirty="0" smtClean="0">
                <a:solidFill>
                  <a:srgbClr val="000000"/>
                </a:solidFill>
                <a:latin typeface="+mn-lt"/>
              </a:rPr>
              <a:t>(top 10) China, India, South Korea, Saudi Arabia, Canada, Taiwan, Japan, Vietnam, Mexico, Turkey</a:t>
            </a:r>
            <a:endParaRPr lang="en-US" b="1" i="0" u="none" strike="noStrike" dirty="0" smtClean="0">
              <a:solidFill>
                <a:srgbClr val="000000"/>
              </a:solidFill>
              <a:latin typeface="+mn-lt"/>
            </a:endParaRPr>
          </a:p>
          <a:p>
            <a:pPr marL="1200150" lvl="2" indent="-285750" rtl="0" fontAlgn="base">
              <a:spcBef>
                <a:spcPts val="0"/>
              </a:spcBef>
              <a:spcAft>
                <a:spcPts val="0"/>
              </a:spcAft>
              <a:buFont typeface="+mj-lt"/>
              <a:buAutoNum type="romanLcPeriod"/>
            </a:pPr>
            <a:r>
              <a:rPr lang="en-US" b="0" i="0" u="none" strike="noStrike" dirty="0" smtClean="0">
                <a:solidFill>
                  <a:srgbClr val="000000"/>
                </a:solidFill>
                <a:latin typeface="+mn-lt"/>
              </a:rPr>
              <a:t>huge increases in students from middle eastern countries</a:t>
            </a:r>
            <a:endParaRPr lang="en-US" b="1" i="0" u="none" strike="noStrike" dirty="0" smtClean="0">
              <a:solidFill>
                <a:srgbClr val="000000"/>
              </a:solidFill>
              <a:latin typeface="+mn-lt"/>
            </a:endParaRPr>
          </a:p>
          <a:p>
            <a:pPr marL="1200150" lvl="2" indent="-285750" rtl="0" fontAlgn="base">
              <a:spcBef>
                <a:spcPts val="0"/>
              </a:spcBef>
              <a:spcAft>
                <a:spcPts val="0"/>
              </a:spcAft>
              <a:buFont typeface="+mj-lt"/>
              <a:buAutoNum type="romanLcPeriod"/>
            </a:pPr>
            <a:r>
              <a:rPr lang="en-US" b="0" i="0" u="none" strike="noStrike" dirty="0" smtClean="0">
                <a:solidFill>
                  <a:srgbClr val="000000"/>
                </a:solidFill>
                <a:latin typeface="+mn-lt"/>
              </a:rPr>
              <a:t>many coming from unreached places (10/40)</a:t>
            </a:r>
            <a:endParaRPr lang="en-US" b="1" i="0" u="none" strike="noStrike" dirty="0" smtClean="0">
              <a:solidFill>
                <a:srgbClr val="000000"/>
              </a:solidFill>
              <a:latin typeface="+mn-lt"/>
            </a:endParaRPr>
          </a:p>
          <a:p>
            <a:pPr marL="1200150" lvl="2" indent="-285750" rtl="0" fontAlgn="base">
              <a:spcBef>
                <a:spcPts val="0"/>
              </a:spcBef>
              <a:spcAft>
                <a:spcPts val="0"/>
              </a:spcAft>
              <a:buFont typeface="+mj-lt"/>
              <a:buAutoNum type="romanLcPeriod"/>
            </a:pPr>
            <a:r>
              <a:rPr lang="en-US" b="0" i="0" u="none" strike="noStrike" dirty="0" smtClean="0">
                <a:solidFill>
                  <a:srgbClr val="000000"/>
                </a:solidFill>
                <a:latin typeface="+mn-lt"/>
              </a:rPr>
              <a:t>some coming as missionaries</a:t>
            </a:r>
            <a:endParaRPr lang="en-US" b="1" i="0" u="none" strike="noStrike" dirty="0" smtClean="0">
              <a:solidFill>
                <a:srgbClr val="000000"/>
              </a:solidFill>
              <a:latin typeface="+mn-lt"/>
            </a:endParaRP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726397-4699-40B5-B992-67BDC403030C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742950" lvl="1" indent="-285750" rtl="0" fontAlgn="base">
              <a:spcBef>
                <a:spcPts val="0"/>
              </a:spcBef>
              <a:spcAft>
                <a:spcPts val="0"/>
              </a:spcAft>
              <a:buFont typeface="+mj-lt"/>
              <a:buNone/>
            </a:pPr>
            <a:r>
              <a:rPr lang="en-US" b="1" i="0" u="none" strike="noStrike" dirty="0" smtClean="0">
                <a:solidFill>
                  <a:srgbClr val="000000"/>
                </a:solidFill>
                <a:latin typeface="+mn-lt"/>
              </a:rPr>
              <a:t>c.   Int’l students are</a:t>
            </a:r>
            <a:r>
              <a:rPr lang="en-US" b="0" i="0" u="none" strike="noStrike" dirty="0" smtClean="0">
                <a:solidFill>
                  <a:srgbClr val="000000"/>
                </a:solidFill>
                <a:latin typeface="+mn-lt"/>
              </a:rPr>
              <a:t>: </a:t>
            </a:r>
            <a:endParaRPr lang="en-US" b="1" i="0" u="none" strike="noStrike" dirty="0" smtClean="0">
              <a:solidFill>
                <a:srgbClr val="000000"/>
              </a:solidFill>
              <a:latin typeface="+mn-lt"/>
            </a:endParaRPr>
          </a:p>
          <a:p>
            <a:pPr marL="1200150" lvl="2" indent="-285750" rtl="0" fontAlgn="base">
              <a:spcBef>
                <a:spcPts val="0"/>
              </a:spcBef>
              <a:spcAft>
                <a:spcPts val="0"/>
              </a:spcAft>
              <a:buFont typeface="+mj-lt"/>
              <a:buAutoNum type="romanLcPeriod"/>
            </a:pPr>
            <a:r>
              <a:rPr lang="en-US" b="0" i="0" u="none" strike="noStrike" dirty="0" smtClean="0">
                <a:solidFill>
                  <a:srgbClr val="000000"/>
                </a:solidFill>
                <a:latin typeface="+mn-lt"/>
              </a:rPr>
              <a:t>brilliant, influential, in transition, capable of great things. </a:t>
            </a:r>
            <a:endParaRPr lang="en-US" b="1" i="0" u="none" strike="noStrike" dirty="0" smtClean="0">
              <a:solidFill>
                <a:srgbClr val="000000"/>
              </a:solidFill>
              <a:latin typeface="+mn-lt"/>
            </a:endParaRPr>
          </a:p>
          <a:p>
            <a:pPr marL="1200150" lvl="2" indent="-285750" rtl="0" fontAlgn="base">
              <a:spcBef>
                <a:spcPts val="0"/>
              </a:spcBef>
              <a:spcAft>
                <a:spcPts val="0"/>
              </a:spcAft>
              <a:buFont typeface="+mj-lt"/>
              <a:buNone/>
            </a:pPr>
            <a:r>
              <a:rPr lang="en-US" b="0" i="0" u="none" strike="noStrike" dirty="0" smtClean="0">
                <a:solidFill>
                  <a:srgbClr val="000000"/>
                </a:solidFill>
                <a:latin typeface="+mn-lt"/>
              </a:rPr>
              <a:t>       A few quick stories... (brief)</a:t>
            </a:r>
            <a:endParaRPr lang="en-US" dirty="0" smtClean="0"/>
          </a:p>
          <a:p>
            <a:pPr marL="228600" indent="-228600">
              <a:spcBef>
                <a:spcPts val="0"/>
              </a:spcBef>
              <a:spcAft>
                <a:spcPts val="0"/>
              </a:spcAft>
              <a:buFont typeface="+mj-lt"/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marL="1143000" lvl="2" indent="-228600" rtl="0" fontAlgn="base">
              <a:spcBef>
                <a:spcPts val="0"/>
              </a:spcBef>
              <a:spcAft>
                <a:spcPts val="0"/>
              </a:spcAft>
              <a:buFont typeface="+mj-lt"/>
              <a:buNone/>
            </a:pPr>
            <a:r>
              <a:rPr lang="en-US" b="0" i="0" u="none" strike="noStrike" dirty="0" smtClean="0">
                <a:solidFill>
                  <a:srgbClr val="000000"/>
                </a:solidFill>
                <a:latin typeface="+mn-lt"/>
              </a:rPr>
              <a:t>ii.   Pol Pot - </a:t>
            </a:r>
            <a:endParaRPr lang="en-US" b="1" i="0" u="none" strike="noStrike" dirty="0" smtClean="0">
              <a:solidFill>
                <a:srgbClr val="000000"/>
              </a:solidFill>
              <a:latin typeface="+mn-lt"/>
            </a:endParaRPr>
          </a:p>
          <a:p>
            <a:pPr marL="1600200" lvl="3" indent="-22860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0" i="0" u="none" strike="noStrike" dirty="0" smtClean="0">
                <a:solidFill>
                  <a:srgbClr val="000000"/>
                </a:solidFill>
                <a:latin typeface="+mn-lt"/>
              </a:rPr>
              <a:t>intl student in France,1949</a:t>
            </a:r>
            <a:endParaRPr lang="en-US" b="1" i="0" u="none" strike="noStrike" dirty="0" smtClean="0">
              <a:solidFill>
                <a:srgbClr val="000000"/>
              </a:solidFill>
              <a:latin typeface="+mn-lt"/>
            </a:endParaRPr>
          </a:p>
          <a:p>
            <a:pPr marL="1600200" lvl="3" indent="-22860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0" i="0" u="none" strike="noStrike" dirty="0" smtClean="0">
                <a:solidFill>
                  <a:srgbClr val="000000"/>
                </a:solidFill>
                <a:latin typeface="+mn-lt"/>
              </a:rPr>
              <a:t>from Cambodia</a:t>
            </a:r>
            <a:endParaRPr lang="en-US" b="1" i="0" u="none" strike="noStrike" dirty="0" smtClean="0">
              <a:solidFill>
                <a:srgbClr val="000000"/>
              </a:solidFill>
              <a:latin typeface="+mn-lt"/>
            </a:endParaRPr>
          </a:p>
          <a:p>
            <a:pPr marL="1600200" lvl="3" indent="-22860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0" i="0" u="none" strike="noStrike" dirty="0" smtClean="0">
                <a:solidFill>
                  <a:srgbClr val="000000"/>
                </a:solidFill>
                <a:latin typeface="+mn-lt"/>
              </a:rPr>
              <a:t>eventually become dictator of Cambodia </a:t>
            </a:r>
            <a:endParaRPr lang="en-US" b="1" i="0" u="none" strike="noStrike" dirty="0" smtClean="0">
              <a:solidFill>
                <a:srgbClr val="000000"/>
              </a:solidFill>
              <a:latin typeface="+mn-lt"/>
            </a:endParaRPr>
          </a:p>
          <a:p>
            <a:pPr marL="1600200" lvl="3" indent="-22860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0" i="0" u="none" strike="noStrike" dirty="0" smtClean="0">
                <a:solidFill>
                  <a:srgbClr val="000000"/>
                </a:solidFill>
                <a:latin typeface="+mn-lt"/>
              </a:rPr>
              <a:t>led a revolution and genocide killing ~ 2.5 million people.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marL="1143000" lvl="2" indent="-228600" rtl="0" fontAlgn="base">
              <a:spcBef>
                <a:spcPts val="0"/>
              </a:spcBef>
              <a:spcAft>
                <a:spcPts val="0"/>
              </a:spcAft>
              <a:buFont typeface="+mj-lt"/>
              <a:buNone/>
            </a:pPr>
            <a:r>
              <a:rPr lang="en-US" b="0" i="0" u="none" strike="noStrike" dirty="0" smtClean="0">
                <a:solidFill>
                  <a:srgbClr val="000000"/>
                </a:solidFill>
                <a:latin typeface="+mn-lt"/>
              </a:rPr>
              <a:t>iii.   Wangari Maathai - </a:t>
            </a:r>
            <a:endParaRPr lang="en-US" b="1" i="0" u="none" strike="noStrike" dirty="0" smtClean="0">
              <a:solidFill>
                <a:srgbClr val="000000"/>
              </a:solidFill>
              <a:latin typeface="+mn-lt"/>
            </a:endParaRPr>
          </a:p>
          <a:p>
            <a:pPr marL="1600200" lvl="3" indent="-22860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0" i="0" u="none" strike="noStrike" dirty="0" smtClean="0">
                <a:solidFill>
                  <a:srgbClr val="000000"/>
                </a:solidFill>
                <a:latin typeface="+mn-lt"/>
              </a:rPr>
              <a:t>intl student in Kansas and Pennsyvania (1960’s) </a:t>
            </a:r>
            <a:endParaRPr lang="en-US" b="1" i="0" u="none" strike="noStrike" dirty="0" smtClean="0">
              <a:solidFill>
                <a:srgbClr val="000000"/>
              </a:solidFill>
              <a:latin typeface="+mn-lt"/>
            </a:endParaRPr>
          </a:p>
          <a:p>
            <a:pPr marL="1600200" lvl="3" indent="-22860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0" i="0" u="none" strike="noStrike" dirty="0" smtClean="0">
                <a:solidFill>
                  <a:srgbClr val="000000"/>
                </a:solidFill>
                <a:latin typeface="+mn-lt"/>
              </a:rPr>
              <a:t>environmentalist and political activist </a:t>
            </a:r>
            <a:endParaRPr lang="en-US" b="1" i="0" u="none" strike="noStrike" dirty="0" smtClean="0">
              <a:solidFill>
                <a:srgbClr val="000000"/>
              </a:solidFill>
              <a:latin typeface="+mn-lt"/>
            </a:endParaRPr>
          </a:p>
          <a:p>
            <a:pPr marL="1600200" lvl="3" indent="-22860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0" i="0" u="none" strike="noStrike" dirty="0" smtClean="0">
                <a:solidFill>
                  <a:srgbClr val="000000"/>
                </a:solidFill>
                <a:latin typeface="+mn-lt"/>
              </a:rPr>
              <a:t>began a movement to reforest Kenya ...</a:t>
            </a:r>
            <a:endParaRPr lang="en-US" b="1" i="0" u="none" strike="noStrike" dirty="0" smtClean="0">
              <a:solidFill>
                <a:srgbClr val="000000"/>
              </a:solidFill>
              <a:latin typeface="+mn-lt"/>
            </a:endParaRPr>
          </a:p>
          <a:p>
            <a:pPr marL="1600200" lvl="3" indent="-22860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0" i="0" u="none" strike="noStrike" dirty="0" smtClean="0">
                <a:solidFill>
                  <a:srgbClr val="000000"/>
                </a:solidFill>
                <a:latin typeface="+mn-lt"/>
              </a:rPr>
              <a:t>by paying poor women to plant trees </a:t>
            </a:r>
            <a:endParaRPr lang="en-US" b="1" i="0" u="none" strike="noStrike" dirty="0" smtClean="0">
              <a:solidFill>
                <a:srgbClr val="000000"/>
              </a:solidFill>
              <a:latin typeface="+mn-lt"/>
            </a:endParaRPr>
          </a:p>
          <a:p>
            <a:pPr marL="1600200" lvl="3" indent="-22860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0" i="0" u="none" strike="noStrike" dirty="0" smtClean="0">
                <a:solidFill>
                  <a:srgbClr val="000000"/>
                </a:solidFill>
                <a:latin typeface="+mn-lt"/>
              </a:rPr>
              <a:t>1st African woman to receive Nobel Peace Prize for her impact.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marL="1143000" lvl="2" indent="-228600" rtl="0" fontAlgn="base">
              <a:spcBef>
                <a:spcPts val="0"/>
              </a:spcBef>
              <a:spcAft>
                <a:spcPts val="0"/>
              </a:spcAft>
              <a:buFont typeface="+mj-lt"/>
              <a:buNone/>
            </a:pPr>
            <a:r>
              <a:rPr lang="en-US" b="0" i="0" u="none" strike="noStrike" dirty="0" smtClean="0">
                <a:solidFill>
                  <a:srgbClr val="000000"/>
                </a:solidFill>
                <a:latin typeface="+mn-lt"/>
              </a:rPr>
              <a:t>iv. My friend “B” from Lindenwood U.</a:t>
            </a:r>
            <a:endParaRPr lang="en-US" b="1" i="0" u="none" strike="noStrike" dirty="0" smtClean="0">
              <a:solidFill>
                <a:srgbClr val="000000"/>
              </a:solidFill>
              <a:latin typeface="+mn-lt"/>
            </a:endParaRPr>
          </a:p>
          <a:p>
            <a:pPr marL="1600200" lvl="3" indent="-22860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b="0" i="0" u="none" strike="noStrike" dirty="0" smtClean="0">
                <a:solidFill>
                  <a:srgbClr val="000000"/>
                </a:solidFill>
                <a:latin typeface="+mn-lt"/>
              </a:rPr>
              <a:t>intl student, in my B.S. this year</a:t>
            </a:r>
            <a:endParaRPr lang="en-US" b="1" i="0" u="none" strike="noStrike" dirty="0" smtClean="0">
              <a:solidFill>
                <a:srgbClr val="000000"/>
              </a:solidFill>
              <a:latin typeface="+mn-lt"/>
            </a:endParaRPr>
          </a:p>
          <a:p>
            <a:pPr marL="1600200" lvl="3" indent="-22860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b="0" i="0" u="none" strike="noStrike" dirty="0" smtClean="0">
                <a:solidFill>
                  <a:srgbClr val="000000"/>
                </a:solidFill>
                <a:latin typeface="+mn-lt"/>
              </a:rPr>
              <a:t>doesn’t know Jesus yet</a:t>
            </a:r>
            <a:endParaRPr lang="en-US" b="1" i="0" u="none" strike="noStrike" dirty="0" smtClean="0">
              <a:solidFill>
                <a:srgbClr val="000000"/>
              </a:solidFill>
              <a:latin typeface="+mn-lt"/>
            </a:endParaRPr>
          </a:p>
          <a:p>
            <a:pPr marL="1600200" lvl="3" indent="-22860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b="0" i="0" u="none" strike="noStrike" dirty="0" smtClean="0">
                <a:solidFill>
                  <a:srgbClr val="000000"/>
                </a:solidFill>
                <a:latin typeface="+mn-lt"/>
              </a:rPr>
              <a:t>wonder what he’ll do when he goes back to his country. ..</a:t>
            </a:r>
            <a:endParaRPr lang="en-US" b="1" i="0" u="none" strike="noStrike" dirty="0" smtClean="0">
              <a:solidFill>
                <a:srgbClr val="000000"/>
              </a:solidFill>
              <a:latin typeface="+mn-lt"/>
            </a:endParaRPr>
          </a:p>
          <a:p>
            <a:pPr marL="1600200" lvl="3" indent="-22860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b="0" i="0" u="none" strike="noStrike" dirty="0" smtClean="0">
                <a:solidFill>
                  <a:srgbClr val="000000"/>
                </a:solidFill>
                <a:latin typeface="+mn-lt"/>
              </a:rPr>
              <a:t>The people you posted - I wonder what they will do.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marL="742950" lvl="1" indent="-285750" rtl="0" fontAlgn="base">
              <a:spcBef>
                <a:spcPts val="0"/>
              </a:spcBef>
              <a:spcAft>
                <a:spcPts val="0"/>
              </a:spcAft>
              <a:buFont typeface="+mj-lt"/>
              <a:buNone/>
            </a:pPr>
            <a:r>
              <a:rPr lang="en-US" b="1" i="0" u="none" strike="noStrike" dirty="0" smtClean="0">
                <a:solidFill>
                  <a:srgbClr val="000000"/>
                </a:solidFill>
                <a:latin typeface="+mn-lt"/>
              </a:rPr>
              <a:t>d.   Our Response: </a:t>
            </a:r>
          </a:p>
          <a:p>
            <a:pPr marL="1143000" lvl="2" indent="-22860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b="0" i="0" u="none" strike="noStrike" dirty="0" smtClean="0">
                <a:solidFill>
                  <a:srgbClr val="000000"/>
                </a:solidFill>
                <a:latin typeface="+mn-lt"/>
              </a:rPr>
              <a:t>think Jesus is asking us to have a part in influencing their story. </a:t>
            </a:r>
            <a:endParaRPr lang="en-US" b="1" i="0" u="none" strike="noStrike" dirty="0" smtClean="0">
              <a:solidFill>
                <a:srgbClr val="000000"/>
              </a:solidFill>
              <a:latin typeface="+mn-lt"/>
            </a:endParaRPr>
          </a:p>
          <a:p>
            <a:pPr marL="1143000" lvl="2" indent="-22860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b="0" i="0" u="none" strike="noStrike" dirty="0" smtClean="0">
                <a:solidFill>
                  <a:srgbClr val="000000"/>
                </a:solidFill>
                <a:latin typeface="+mn-lt"/>
              </a:rPr>
              <a:t>Ppl in North America are in a unique position to reach the world around them. </a:t>
            </a:r>
            <a:endParaRPr lang="en-US" b="1" i="0" u="none" strike="noStrike" dirty="0" smtClean="0">
              <a:solidFill>
                <a:srgbClr val="000000"/>
              </a:solidFill>
              <a:latin typeface="+mn-lt"/>
            </a:endParaRP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726397-4699-40B5-B992-67BDC403030C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rtl="0" fontAlgn="base">
              <a:spcBef>
                <a:spcPts val="0"/>
              </a:spcBef>
              <a:spcAft>
                <a:spcPts val="0"/>
              </a:spcAft>
              <a:buFont typeface="+mj-lt"/>
              <a:buNone/>
            </a:pPr>
            <a:r>
              <a:rPr lang="en-US" b="1" i="0" u="none" strike="noStrike" dirty="0" smtClean="0">
                <a:solidFill>
                  <a:srgbClr val="000000"/>
                </a:solidFill>
                <a:latin typeface="+mn-lt"/>
              </a:rPr>
              <a:t>4.  Student testimony (5)</a:t>
            </a:r>
          </a:p>
          <a:p>
            <a:pPr marL="742950" lvl="1" indent="-28575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b="0" i="0" u="none" strike="noStrike" dirty="0" smtClean="0">
                <a:solidFill>
                  <a:srgbClr val="000000"/>
                </a:solidFill>
                <a:latin typeface="+mn-lt"/>
              </a:rPr>
              <a:t>Transition: Wanted to hear from intl stu from St. L and hear from their perspective.</a:t>
            </a:r>
            <a:endParaRPr lang="en-US" b="1" i="0" u="none" strike="noStrike" dirty="0" smtClean="0">
              <a:solidFill>
                <a:srgbClr val="000000"/>
              </a:solidFill>
              <a:latin typeface="+mn-lt"/>
            </a:endParaRPr>
          </a:p>
          <a:p>
            <a:pPr marL="742950" lvl="1" indent="-28575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b="0" i="0" u="none" strike="noStrike" dirty="0" smtClean="0">
                <a:solidFill>
                  <a:srgbClr val="000000"/>
                </a:solidFill>
                <a:latin typeface="+mn-lt"/>
              </a:rPr>
              <a:t>What is it like being an international student?</a:t>
            </a:r>
            <a:endParaRPr lang="en-US" b="1" i="0" u="none" strike="noStrike" dirty="0" smtClean="0">
              <a:solidFill>
                <a:srgbClr val="000000"/>
              </a:solidFill>
              <a:latin typeface="+mn-lt"/>
            </a:endParaRPr>
          </a:p>
          <a:p>
            <a:pPr marL="742950" lvl="1" indent="-28575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b="0" i="0" u="none" strike="noStrike" dirty="0" smtClean="0">
                <a:solidFill>
                  <a:srgbClr val="000000"/>
                </a:solidFill>
                <a:latin typeface="+mn-lt"/>
              </a:rPr>
              <a:t>What do you wish North Americans knew about you?</a:t>
            </a:r>
            <a:endParaRPr lang="en-US" b="1" i="0" u="none" strike="noStrike" dirty="0" smtClean="0">
              <a:solidFill>
                <a:srgbClr val="000000"/>
              </a:solidFill>
              <a:latin typeface="+mn-lt"/>
            </a:endParaRP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726397-4699-40B5-B992-67BDC403030C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1E7A3-AA5F-4961-9DC9-BBE2F70FF04A}" type="datetimeFigureOut">
              <a:rPr lang="en-US" smtClean="0"/>
              <a:pPr/>
              <a:t>3/27/2013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01C62-1EA2-45AD-9086-78CC0CAA2D0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08496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1E7A3-AA5F-4961-9DC9-BBE2F70FF04A}" type="datetimeFigureOut">
              <a:rPr lang="en-US" smtClean="0"/>
              <a:pPr/>
              <a:t>3/27/2013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01C62-1EA2-45AD-9086-78CC0CAA2D0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94689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1E7A3-AA5F-4961-9DC9-BBE2F70FF04A}" type="datetimeFigureOut">
              <a:rPr lang="en-US" smtClean="0"/>
              <a:pPr/>
              <a:t>3/27/2013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01C62-1EA2-45AD-9086-78CC0CAA2D0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92021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1E7A3-AA5F-4961-9DC9-BBE2F70FF04A}" type="datetimeFigureOut">
              <a:rPr lang="en-US" smtClean="0"/>
              <a:pPr/>
              <a:t>3/27/2013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01C62-1EA2-45AD-9086-78CC0CAA2D0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63201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1E7A3-AA5F-4961-9DC9-BBE2F70FF04A}" type="datetimeFigureOut">
              <a:rPr lang="en-US" smtClean="0"/>
              <a:pPr/>
              <a:t>3/27/2013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01C62-1EA2-45AD-9086-78CC0CAA2D0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9952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1E7A3-AA5F-4961-9DC9-BBE2F70FF04A}" type="datetimeFigureOut">
              <a:rPr lang="en-US" smtClean="0"/>
              <a:pPr/>
              <a:t>3/27/2013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01C62-1EA2-45AD-9086-78CC0CAA2D0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62145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1E7A3-AA5F-4961-9DC9-BBE2F70FF04A}" type="datetimeFigureOut">
              <a:rPr lang="en-US" smtClean="0"/>
              <a:pPr/>
              <a:t>3/27/2013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01C62-1EA2-45AD-9086-78CC0CAA2D0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313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1E7A3-AA5F-4961-9DC9-BBE2F70FF04A}" type="datetimeFigureOut">
              <a:rPr lang="en-US" smtClean="0"/>
              <a:pPr/>
              <a:t>3/27/2013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01C62-1EA2-45AD-9086-78CC0CAA2D0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05845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1E7A3-AA5F-4961-9DC9-BBE2F70FF04A}" type="datetimeFigureOut">
              <a:rPr lang="en-US" smtClean="0"/>
              <a:pPr/>
              <a:t>3/27/2013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01C62-1EA2-45AD-9086-78CC0CAA2D0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18478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1E7A3-AA5F-4961-9DC9-BBE2F70FF04A}" type="datetimeFigureOut">
              <a:rPr lang="en-US" smtClean="0"/>
              <a:pPr/>
              <a:t>3/27/2013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01C62-1EA2-45AD-9086-78CC0CAA2D0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90062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1E7A3-AA5F-4961-9DC9-BBE2F70FF04A}" type="datetimeFigureOut">
              <a:rPr lang="en-US" smtClean="0"/>
              <a:pPr/>
              <a:t>3/27/2013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01C62-1EA2-45AD-9086-78CC0CAA2D0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90134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D1E7A3-AA5F-4961-9DC9-BBE2F70FF04A}" type="datetimeFigureOut">
              <a:rPr lang="en-US" smtClean="0"/>
              <a:pPr/>
              <a:t>3/27/2013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B01C62-1EA2-45AD-9086-78CC0CAA2D0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66650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www.youtube.com/watch?v=bXo1mQIEXmY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latin typeface="Century Gothic" pitchFamily="34" charset="0"/>
              </a:rPr>
              <a:t>Welcome</a:t>
            </a:r>
            <a:endParaRPr lang="en-US" b="1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4800" b="1" dirty="0" smtClean="0">
                <a:solidFill>
                  <a:srgbClr val="FFFF00"/>
                </a:solidFill>
                <a:latin typeface="Century Gothic" pitchFamily="34" charset="0"/>
              </a:rPr>
              <a:t>As you enter</a:t>
            </a:r>
          </a:p>
          <a:p>
            <a:pPr lvl="1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Century Gothic" pitchFamily="34" charset="0"/>
              </a:rPr>
              <a:t>Grab 2 post-its</a:t>
            </a:r>
          </a:p>
          <a:p>
            <a:pPr lvl="1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Century Gothic" pitchFamily="34" charset="0"/>
              </a:rPr>
              <a:t>Write the name of 2 international friends</a:t>
            </a:r>
          </a:p>
          <a:p>
            <a:pPr lvl="1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Century Gothic" pitchFamily="34" charset="0"/>
              </a:rPr>
              <a:t>Post it on their home country on the map </a:t>
            </a:r>
            <a:endParaRPr lang="en-US" sz="3200" dirty="0">
              <a:solidFill>
                <a:schemeClr val="bg1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36235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latin typeface="Century Gothic" pitchFamily="34" charset="0"/>
              </a:rPr>
              <a:t>Int’l Students </a:t>
            </a:r>
            <a:r>
              <a:rPr lang="en-US" dirty="0" smtClean="0">
                <a:solidFill>
                  <a:schemeClr val="bg1"/>
                </a:solidFill>
                <a:latin typeface="Century Gothic" pitchFamily="34" charset="0"/>
              </a:rPr>
              <a:t>(con’t)</a:t>
            </a:r>
            <a:endParaRPr lang="en-US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53400" cy="4525963"/>
          </a:xfrm>
        </p:spPr>
        <p:txBody>
          <a:bodyPr>
            <a:normAutofit/>
          </a:bodyPr>
          <a:lstStyle/>
          <a:p>
            <a:endParaRPr lang="en-US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lvl="0" indent="3175" algn="ctr">
              <a:lnSpc>
                <a:spcPct val="140000"/>
              </a:lnSpc>
              <a:buNone/>
            </a:pPr>
            <a:r>
              <a:rPr lang="en-US" sz="4400" dirty="0" smtClean="0">
                <a:solidFill>
                  <a:schemeClr val="bg1"/>
                </a:solidFill>
              </a:rPr>
              <a:t>What I wish Americans knew?</a:t>
            </a:r>
          </a:p>
          <a:p>
            <a:pPr indent="3175" algn="ctr">
              <a:lnSpc>
                <a:spcPct val="140000"/>
              </a:lnSpc>
              <a:buNone/>
            </a:pPr>
            <a:endParaRPr lang="en-US" i="1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endParaRPr lang="en-US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5" name="Title 4"/>
          <p:cNvSpPr txBox="1">
            <a:spLocks/>
          </p:cNvSpPr>
          <p:nvPr/>
        </p:nvSpPr>
        <p:spPr>
          <a:xfrm>
            <a:off x="609600" y="1905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36235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latin typeface="Century Gothic" pitchFamily="34" charset="0"/>
              </a:rPr>
              <a:t>Int’l Students </a:t>
            </a:r>
            <a:r>
              <a:rPr lang="en-US" dirty="0" smtClean="0">
                <a:solidFill>
                  <a:schemeClr val="bg1"/>
                </a:solidFill>
                <a:latin typeface="Century Gothic" pitchFamily="34" charset="0"/>
              </a:rPr>
              <a:t>(con’t)</a:t>
            </a:r>
            <a:endParaRPr lang="en-US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5" name="Title 4"/>
          <p:cNvSpPr txBox="1">
            <a:spLocks/>
          </p:cNvSpPr>
          <p:nvPr/>
        </p:nvSpPr>
        <p:spPr>
          <a:xfrm>
            <a:off x="609600" y="1905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16" name="Title 4"/>
          <p:cNvSpPr txBox="1">
            <a:spLocks/>
          </p:cNvSpPr>
          <p:nvPr/>
        </p:nvSpPr>
        <p:spPr>
          <a:xfrm>
            <a:off x="762000" y="1524001"/>
            <a:ext cx="7848600" cy="1295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Okay back to what I wish Americans Knew…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7" name="Subtitle 5"/>
          <p:cNvSpPr txBox="1">
            <a:spLocks/>
          </p:cNvSpPr>
          <p:nvPr/>
        </p:nvSpPr>
        <p:spPr>
          <a:xfrm>
            <a:off x="914400" y="2971800"/>
            <a:ext cx="72390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AutoNum type="arabicPeriod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Eager to learn about domestic culture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AutoNum type="arabicPeriod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But must show some interest in their culture also (HUGE!)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AutoNum type="arabicPeriod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Other countries are important too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AutoNum type="arabicPeriod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Culture shock! Extend grace to your international friends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AutoNum type="arabicPeriod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Africa is a continent!!!!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AutoNum type="arabicPeriod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36235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solidFill>
                  <a:schemeClr val="bg1"/>
                </a:solidFill>
                <a:latin typeface="Century Gothic" pitchFamily="34" charset="0"/>
              </a:rPr>
              <a:t>Perspective</a:t>
            </a:r>
            <a:endParaRPr lang="en-US" sz="48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  <a:latin typeface="Century Gothic" pitchFamily="34" charset="0"/>
                <a:hlinkClick r:id="rId4"/>
              </a:rPr>
              <a:t>Film Clip</a:t>
            </a:r>
            <a:endParaRPr lang="en-US" dirty="0">
              <a:solidFill>
                <a:schemeClr val="bg1">
                  <a:lumMod val="75000"/>
                </a:schemeClr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36235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228600" y="2133600"/>
            <a:ext cx="1905000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entury Gothic" pitchFamily="34" charset="0"/>
                <a:cs typeface="Arial" pitchFamily="34" charset="0"/>
              </a:rPr>
              <a:t>What has shaped your identity?</a:t>
            </a:r>
          </a:p>
        </p:txBody>
      </p:sp>
      <p:pic>
        <p:nvPicPr>
          <p:cNvPr id="5" name="Picture 9" descr="ANd9GcTIG71_dHOublx8SBOiN5wI9sV3jF_ATfT2tZZi9e9MSzwGvnL7fA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1" y="1066800"/>
            <a:ext cx="5867399" cy="5272771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2514600" y="3167861"/>
            <a:ext cx="1771651" cy="679832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900" dirty="0" smtClean="0">
                <a:solidFill>
                  <a:srgbClr val="000000"/>
                </a:solidFill>
                <a:latin typeface="Century Gothic" pitchFamily="34" charset="0"/>
                <a:cs typeface="Arial" pitchFamily="34" charset="0"/>
              </a:rPr>
              <a:t>External </a:t>
            </a:r>
            <a:r>
              <a:rPr lang="en-US" sz="1900" dirty="0">
                <a:solidFill>
                  <a:srgbClr val="000000"/>
                </a:solidFill>
                <a:latin typeface="Century Gothic" pitchFamily="34" charset="0"/>
                <a:cs typeface="Arial" pitchFamily="34" charset="0"/>
              </a:rPr>
              <a:t>c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cs typeface="Arial" pitchFamily="34" charset="0"/>
              </a:rPr>
              <a:t>haracteristics</a:t>
            </a:r>
            <a:endParaRPr kumimoji="0" lang="en-US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6402580" y="5193662"/>
            <a:ext cx="1750820" cy="902338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900" dirty="0" smtClean="0">
                <a:solidFill>
                  <a:srgbClr val="000000"/>
                </a:solidFill>
                <a:latin typeface="Century Gothic" pitchFamily="34" charset="0"/>
                <a:cs typeface="Arial" pitchFamily="34" charset="0"/>
              </a:rPr>
              <a:t>Corporate experiences</a:t>
            </a:r>
            <a:endParaRPr kumimoji="0" lang="en-US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2743200" y="4442787"/>
            <a:ext cx="1533326" cy="7232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900" dirty="0" smtClean="0">
                <a:solidFill>
                  <a:srgbClr val="000000"/>
                </a:solidFill>
                <a:latin typeface="Century Gothic" pitchFamily="34" charset="0"/>
                <a:cs typeface="Arial" pitchFamily="34" charset="0"/>
              </a:rPr>
              <a:t>History / narrative</a:t>
            </a:r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3048000" y="5334000"/>
            <a:ext cx="1295001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900" dirty="0" smtClean="0">
                <a:solidFill>
                  <a:srgbClr val="000000"/>
                </a:solidFill>
                <a:latin typeface="Century Gothic" pitchFamily="34" charset="0"/>
                <a:cs typeface="Arial" pitchFamily="34" charset="0"/>
              </a:rPr>
              <a:t>Language</a:t>
            </a: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6962775" y="4442787"/>
            <a:ext cx="885825" cy="4184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900" dirty="0" smtClean="0">
                <a:solidFill>
                  <a:srgbClr val="000000"/>
                </a:solidFill>
                <a:latin typeface="Century Gothic" pitchFamily="34" charset="0"/>
                <a:cs typeface="Arial" pitchFamily="34" charset="0"/>
              </a:rPr>
              <a:t>Food</a:t>
            </a:r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4419600" y="5943600"/>
            <a:ext cx="1600200" cy="4184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900" dirty="0" smtClean="0">
                <a:solidFill>
                  <a:srgbClr val="000000"/>
                </a:solidFill>
                <a:latin typeface="Century Gothic" pitchFamily="34" charset="0"/>
                <a:cs typeface="Arial" pitchFamily="34" charset="0"/>
              </a:rPr>
              <a:t>geography</a:t>
            </a:r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6291261" y="3298534"/>
            <a:ext cx="1176339" cy="4184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900" dirty="0" smtClean="0">
                <a:solidFill>
                  <a:srgbClr val="000000"/>
                </a:solidFill>
                <a:latin typeface="Century Gothic" pitchFamily="34" charset="0"/>
                <a:cs typeface="Arial" pitchFamily="34" charset="0"/>
              </a:rPr>
              <a:t>customs</a:t>
            </a:r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2657474" y="1247752"/>
            <a:ext cx="1704976" cy="4184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900" dirty="0" smtClean="0">
                <a:solidFill>
                  <a:srgbClr val="000000"/>
                </a:solidFill>
                <a:latin typeface="Century Gothic" pitchFamily="34" charset="0"/>
                <a:cs typeface="Arial" pitchFamily="34" charset="0"/>
              </a:rPr>
              <a:t>Group norms</a:t>
            </a:r>
          </a:p>
        </p:txBody>
      </p:sp>
      <p:sp>
        <p:nvSpPr>
          <p:cNvPr id="14" name="Text Box 10"/>
          <p:cNvSpPr txBox="1">
            <a:spLocks noChangeArrowheads="1"/>
          </p:cNvSpPr>
          <p:nvPr/>
        </p:nvSpPr>
        <p:spPr bwMode="auto">
          <a:xfrm>
            <a:off x="6057409" y="1066800"/>
            <a:ext cx="1542733" cy="4184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900" dirty="0" smtClean="0">
                <a:solidFill>
                  <a:srgbClr val="000000"/>
                </a:solidFill>
                <a:latin typeface="Century Gothic" pitchFamily="34" charset="0"/>
                <a:cs typeface="Arial" pitchFamily="34" charset="0"/>
              </a:rPr>
              <a:t>Social roles</a:t>
            </a:r>
          </a:p>
        </p:txBody>
      </p:sp>
      <p:sp>
        <p:nvSpPr>
          <p:cNvPr id="15" name="Text Box 10"/>
          <p:cNvSpPr txBox="1">
            <a:spLocks noChangeArrowheads="1"/>
          </p:cNvSpPr>
          <p:nvPr/>
        </p:nvSpPr>
        <p:spPr bwMode="auto">
          <a:xfrm>
            <a:off x="6695401" y="1648811"/>
            <a:ext cx="1534199" cy="4184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900" dirty="0" smtClean="0">
                <a:solidFill>
                  <a:srgbClr val="000000"/>
                </a:solidFill>
                <a:latin typeface="Century Gothic" pitchFamily="34" charset="0"/>
                <a:cs typeface="Arial" pitchFamily="34" charset="0"/>
              </a:rPr>
              <a:t>expectations</a:t>
            </a:r>
          </a:p>
        </p:txBody>
      </p:sp>
      <p:sp>
        <p:nvSpPr>
          <p:cNvPr id="16" name="Text Box 10"/>
          <p:cNvSpPr txBox="1">
            <a:spLocks noChangeArrowheads="1"/>
          </p:cNvSpPr>
          <p:nvPr/>
        </p:nvSpPr>
        <p:spPr bwMode="auto">
          <a:xfrm>
            <a:off x="7205661" y="2337833"/>
            <a:ext cx="1176339" cy="4184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900" dirty="0" smtClean="0">
                <a:solidFill>
                  <a:srgbClr val="000000"/>
                </a:solidFill>
                <a:latin typeface="Century Gothic" pitchFamily="34" charset="0"/>
                <a:cs typeface="Arial" pitchFamily="34" charset="0"/>
              </a:rPr>
              <a:t>religion</a:t>
            </a:r>
          </a:p>
        </p:txBody>
      </p:sp>
      <p:sp>
        <p:nvSpPr>
          <p:cNvPr id="17" name="Text Box 10"/>
          <p:cNvSpPr txBox="1">
            <a:spLocks noChangeArrowheads="1"/>
          </p:cNvSpPr>
          <p:nvPr/>
        </p:nvSpPr>
        <p:spPr bwMode="auto">
          <a:xfrm>
            <a:off x="2573403" y="1908538"/>
            <a:ext cx="1176339" cy="638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900" dirty="0" smtClean="0">
                <a:solidFill>
                  <a:srgbClr val="000000"/>
                </a:solidFill>
                <a:latin typeface="Century Gothic" pitchFamily="34" charset="0"/>
                <a:cs typeface="Arial" pitchFamily="34" charset="0"/>
              </a:rPr>
              <a:t>Concept of self</a:t>
            </a:r>
          </a:p>
        </p:txBody>
      </p:sp>
    </p:spTree>
    <p:extLst>
      <p:ext uri="{BB962C8B-B14F-4D97-AF65-F5344CB8AC3E}">
        <p14:creationId xmlns:p14="http://schemas.microsoft.com/office/powerpoint/2010/main" xmlns="" val="2636235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latin typeface="Century Gothic" pitchFamily="34" charset="0"/>
              </a:rPr>
              <a:t>  </a:t>
            </a:r>
            <a:endParaRPr lang="en-US" b="1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600" b="1" dirty="0" smtClean="0">
                <a:solidFill>
                  <a:srgbClr val="FFFF00"/>
                </a:solidFill>
                <a:latin typeface="Century Gothic" pitchFamily="34" charset="0"/>
              </a:rPr>
              <a:t>Understanding perspective</a:t>
            </a:r>
          </a:p>
          <a:p>
            <a:pPr>
              <a:buNone/>
            </a:pPr>
            <a:endParaRPr lang="en-US" sz="3600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Century Gothic" pitchFamily="34" charset="0"/>
              </a:rPr>
              <a:t>Research</a:t>
            </a:r>
          </a:p>
          <a:p>
            <a:pPr lvl="1">
              <a:buFont typeface="Arial" pitchFamily="34" charset="0"/>
              <a:buChar char="•"/>
            </a:pPr>
            <a:endParaRPr lang="en-US" sz="3200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Century Gothic" pitchFamily="34" charset="0"/>
              </a:rPr>
              <a:t>Observe</a:t>
            </a:r>
          </a:p>
          <a:p>
            <a:pPr lvl="1">
              <a:buFont typeface="Arial" pitchFamily="34" charset="0"/>
              <a:buChar char="•"/>
            </a:pPr>
            <a:endParaRPr lang="en-US" sz="3200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Century Gothic" pitchFamily="34" charset="0"/>
              </a:rPr>
              <a:t>Befriend</a:t>
            </a:r>
            <a:endParaRPr lang="en-US" sz="4000" dirty="0" smtClean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entury Gothic" pitchFamily="34" charset="0"/>
                <a:ea typeface="+mj-ea"/>
                <a:cs typeface="+mj-cs"/>
              </a:rPr>
              <a:t>Perspective</a:t>
            </a:r>
            <a:r>
              <a:rPr kumimoji="0" 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entury Gothic" pitchFamily="34" charset="0"/>
                <a:ea typeface="+mj-ea"/>
                <a:cs typeface="+mj-cs"/>
              </a:rPr>
              <a:t> (con’t)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36235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latin typeface="Century Gothic" pitchFamily="34" charset="0"/>
              </a:rPr>
              <a:t>  </a:t>
            </a:r>
            <a:endParaRPr lang="en-US" b="1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4400" dirty="0" smtClean="0">
                <a:solidFill>
                  <a:srgbClr val="FFFF00"/>
                </a:solidFill>
                <a:latin typeface="Century Gothic" pitchFamily="34" charset="0"/>
              </a:rPr>
              <a:t>Workshop: 10 Reasons Jesus came to die</a:t>
            </a:r>
          </a:p>
          <a:p>
            <a:pPr lvl="1">
              <a:buFont typeface="Arial" pitchFamily="34" charset="0"/>
              <a:buChar char="•"/>
            </a:pPr>
            <a:endParaRPr lang="en-US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lvl="1">
              <a:buFont typeface="Arial" pitchFamily="34" charset="0"/>
              <a:buChar char="•"/>
            </a:pPr>
            <a:endParaRPr lang="en-US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lvl="1" algn="ctr">
              <a:buNone/>
            </a:pPr>
            <a:r>
              <a:rPr lang="en-US" dirty="0" smtClean="0">
                <a:solidFill>
                  <a:schemeClr val="bg1"/>
                </a:solidFill>
                <a:latin typeface="Century Gothic" pitchFamily="34" charset="0"/>
              </a:rPr>
              <a:t>How is the Gospel relevant to </a:t>
            </a:r>
          </a:p>
          <a:p>
            <a:pPr lvl="1" algn="ctr">
              <a:buNone/>
            </a:pPr>
            <a:r>
              <a:rPr lang="en-US" dirty="0" smtClean="0">
                <a:solidFill>
                  <a:schemeClr val="bg1"/>
                </a:solidFill>
                <a:latin typeface="Century Gothic" pitchFamily="34" charset="0"/>
              </a:rPr>
              <a:t>your friend’s culture? </a:t>
            </a:r>
          </a:p>
          <a:p>
            <a:pPr lvl="1">
              <a:buFont typeface="Arial" pitchFamily="34" charset="0"/>
              <a:buChar char="•"/>
            </a:pPr>
            <a:endParaRPr lang="en-US" dirty="0" smtClean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entury Gothic" pitchFamily="34" charset="0"/>
                <a:ea typeface="+mj-ea"/>
                <a:cs typeface="+mj-cs"/>
              </a:rPr>
              <a:t>Perspective</a:t>
            </a:r>
            <a:r>
              <a:rPr kumimoji="0" 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entury Gothic" pitchFamily="34" charset="0"/>
                <a:ea typeface="+mj-ea"/>
                <a:cs typeface="+mj-cs"/>
              </a:rPr>
              <a:t> (con’t)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36235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latin typeface="Century Gothic" pitchFamily="34" charset="0"/>
              </a:rPr>
              <a:t>  </a:t>
            </a:r>
            <a:endParaRPr lang="en-US" b="1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bg1"/>
                </a:solidFill>
                <a:latin typeface="Century Gothic" pitchFamily="34" charset="0"/>
              </a:rPr>
              <a:t>How is your friend’s perspective different from yours?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bg1"/>
                </a:solidFill>
                <a:latin typeface="Century Gothic" pitchFamily="34" charset="0"/>
              </a:rPr>
              <a:t>How do you think that Jesus is relevant to them?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bg1"/>
                </a:solidFill>
                <a:latin typeface="Century Gothic" pitchFamily="34" charset="0"/>
              </a:rPr>
              <a:t>Pray with a friend and ask God to speak!</a:t>
            </a:r>
          </a:p>
          <a:p>
            <a:pPr>
              <a:buNone/>
            </a:pPr>
            <a:endParaRPr lang="en-US" dirty="0" smtClean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entury Gothic" pitchFamily="34" charset="0"/>
                <a:ea typeface="+mj-ea"/>
                <a:cs typeface="+mj-cs"/>
              </a:rPr>
              <a:t>*Break Out*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36235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solidFill>
                  <a:schemeClr val="bg1"/>
                </a:solidFill>
                <a:latin typeface="Century Gothic" pitchFamily="34" charset="0"/>
              </a:rPr>
              <a:t>Practicals</a:t>
            </a:r>
            <a:endParaRPr lang="en-US" sz="48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Century Gothic" pitchFamily="34" charset="0"/>
              </a:rPr>
              <a:t>To start a cross cultural Bible study</a:t>
            </a:r>
          </a:p>
          <a:p>
            <a:endParaRPr lang="en-US" dirty="0">
              <a:solidFill>
                <a:schemeClr val="bg1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36235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latin typeface="Century Gothic" pitchFamily="34" charset="0"/>
              </a:rPr>
              <a:t>Practicals</a:t>
            </a:r>
            <a:endParaRPr lang="en-US" b="1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dirty="0" smtClean="0">
                <a:solidFill>
                  <a:schemeClr val="bg1"/>
                </a:solidFill>
                <a:latin typeface="Century Gothic" pitchFamily="34" charset="0"/>
              </a:rPr>
              <a:t>Pray!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dirty="0" smtClean="0">
                <a:solidFill>
                  <a:schemeClr val="bg1"/>
                </a:solidFill>
                <a:latin typeface="Century Gothic" pitchFamily="34" charset="0"/>
              </a:rPr>
              <a:t>Find a partner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dirty="0" smtClean="0">
                <a:solidFill>
                  <a:schemeClr val="bg1"/>
                </a:solidFill>
                <a:latin typeface="Century Gothic" pitchFamily="34" charset="0"/>
              </a:rPr>
              <a:t>Assess who 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dirty="0" smtClean="0">
                <a:solidFill>
                  <a:schemeClr val="bg1"/>
                </a:solidFill>
                <a:latin typeface="Century Gothic" pitchFamily="34" charset="0"/>
              </a:rPr>
              <a:t>What if I don’t have any international friends or anyone interested in studying the Bible?</a:t>
            </a:r>
          </a:p>
          <a:p>
            <a:endParaRPr lang="en-US" dirty="0">
              <a:solidFill>
                <a:schemeClr val="bg1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36235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latin typeface="Century Gothic" pitchFamily="34" charset="0"/>
              </a:rPr>
              <a:t>Practicals</a:t>
            </a:r>
            <a:r>
              <a:rPr lang="en-US" dirty="0" smtClean="0">
                <a:solidFill>
                  <a:schemeClr val="bg1"/>
                </a:solidFill>
                <a:latin typeface="Century Gothic" pitchFamily="34" charset="0"/>
              </a:rPr>
              <a:t> (con’t)</a:t>
            </a:r>
            <a:endParaRPr lang="en-US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marL="514350" indent="-514350">
              <a:lnSpc>
                <a:spcPct val="120000"/>
              </a:lnSpc>
              <a:buFont typeface="+mj-lt"/>
              <a:buAutoNum type="arabicPeriod" startAt="5"/>
            </a:pPr>
            <a:r>
              <a:rPr lang="en-US" dirty="0" smtClean="0">
                <a:solidFill>
                  <a:schemeClr val="bg1"/>
                </a:solidFill>
                <a:latin typeface="Century Gothic" pitchFamily="34" charset="0"/>
              </a:rPr>
              <a:t>Start!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 startAt="5"/>
            </a:pPr>
            <a:r>
              <a:rPr lang="en-US" dirty="0" smtClean="0">
                <a:solidFill>
                  <a:schemeClr val="bg1"/>
                </a:solidFill>
                <a:latin typeface="Century Gothic" pitchFamily="34" charset="0"/>
              </a:rPr>
              <a:t>Studying scripture with my international friends</a:t>
            </a:r>
          </a:p>
          <a:p>
            <a:endParaRPr lang="en-US" dirty="0">
              <a:solidFill>
                <a:schemeClr val="bg1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36235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3429000"/>
            <a:ext cx="4572000" cy="1600200"/>
          </a:xfrm>
        </p:spPr>
        <p:txBody>
          <a:bodyPr>
            <a:normAutofit fontScale="92500"/>
          </a:bodyPr>
          <a:lstStyle/>
          <a:p>
            <a:pPr>
              <a:spcBef>
                <a:spcPts val="400"/>
              </a:spcBef>
            </a:pPr>
            <a:r>
              <a:rPr lang="en-US" sz="2800" cap="all" dirty="0" smtClean="0">
                <a:solidFill>
                  <a:schemeClr val="bg1">
                    <a:lumMod val="85000"/>
                  </a:schemeClr>
                </a:solidFill>
                <a:latin typeface="Century Gothic" pitchFamily="34" charset="0"/>
              </a:rPr>
              <a:t>Starting a </a:t>
            </a:r>
          </a:p>
          <a:p>
            <a:pPr>
              <a:spcBef>
                <a:spcPts val="400"/>
              </a:spcBef>
            </a:pPr>
            <a:r>
              <a:rPr lang="en-US" sz="2800" cap="all" dirty="0" smtClean="0">
                <a:solidFill>
                  <a:schemeClr val="bg1">
                    <a:lumMod val="85000"/>
                  </a:schemeClr>
                </a:solidFill>
                <a:latin typeface="Century Gothic" pitchFamily="34" charset="0"/>
              </a:rPr>
              <a:t>Cross Cultural Evangelistic Bible study</a:t>
            </a:r>
            <a:endParaRPr lang="en-US" sz="2800" cap="all" dirty="0">
              <a:solidFill>
                <a:schemeClr val="bg1">
                  <a:lumMod val="85000"/>
                </a:schemeClr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17146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latin typeface="Century Gothic" pitchFamily="34" charset="0"/>
              </a:rPr>
              <a:t>Practicals</a:t>
            </a:r>
            <a:r>
              <a:rPr lang="en-US" dirty="0" smtClean="0">
                <a:solidFill>
                  <a:schemeClr val="bg1"/>
                </a:solidFill>
                <a:latin typeface="Century Gothic" pitchFamily="34" charset="0"/>
              </a:rPr>
              <a:t> (con’t)</a:t>
            </a:r>
            <a:endParaRPr lang="en-US" dirty="0">
              <a:solidFill>
                <a:schemeClr val="bg1"/>
              </a:solidFill>
              <a:latin typeface="Century Gothic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xmlns="" val="2636235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latin typeface="Century Gothic" pitchFamily="34" charset="0"/>
              </a:rPr>
              <a:t>Practicals</a:t>
            </a:r>
            <a:r>
              <a:rPr lang="en-US" dirty="0" smtClean="0">
                <a:solidFill>
                  <a:schemeClr val="bg1"/>
                </a:solidFill>
                <a:latin typeface="Century Gothic" pitchFamily="34" charset="0"/>
              </a:rPr>
              <a:t> (con’t)</a:t>
            </a:r>
            <a:endParaRPr lang="en-US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marL="514350" indent="-514350">
              <a:lnSpc>
                <a:spcPct val="120000"/>
              </a:lnSpc>
              <a:buFont typeface="+mj-lt"/>
              <a:buAutoNum type="arabicPeriod" startAt="7"/>
            </a:pPr>
            <a:r>
              <a:rPr lang="en-US" dirty="0" smtClean="0">
                <a:solidFill>
                  <a:schemeClr val="bg1"/>
                </a:solidFill>
                <a:latin typeface="Century Gothic" pitchFamily="34" charset="0"/>
              </a:rPr>
              <a:t>Applying scripture </a:t>
            </a:r>
          </a:p>
          <a:p>
            <a:pPr marL="1314450" lvl="2" indent="-514350">
              <a:lnSpc>
                <a:spcPct val="120000"/>
              </a:lnSpc>
            </a:pPr>
            <a:r>
              <a:rPr lang="en-US" dirty="0" smtClean="0">
                <a:solidFill>
                  <a:schemeClr val="bg1"/>
                </a:solidFill>
                <a:latin typeface="Century Gothic" pitchFamily="34" charset="0"/>
              </a:rPr>
              <a:t>Read from their perspective</a:t>
            </a:r>
          </a:p>
          <a:p>
            <a:pPr marL="1314450" lvl="2" indent="-514350">
              <a:lnSpc>
                <a:spcPct val="120000"/>
              </a:lnSpc>
            </a:pPr>
            <a:r>
              <a:rPr lang="en-US" dirty="0" smtClean="0">
                <a:solidFill>
                  <a:schemeClr val="bg1"/>
                </a:solidFill>
                <a:latin typeface="Century Gothic" pitchFamily="34" charset="0"/>
              </a:rPr>
              <a:t>Identify relevant / obtainable challenge</a:t>
            </a:r>
          </a:p>
          <a:p>
            <a:pPr marL="1314450" lvl="2" indent="-514350">
              <a:lnSpc>
                <a:spcPct val="120000"/>
              </a:lnSpc>
            </a:pPr>
            <a:r>
              <a:rPr lang="en-US" dirty="0" smtClean="0">
                <a:solidFill>
                  <a:schemeClr val="bg1"/>
                </a:solidFill>
                <a:latin typeface="Century Gothic" pitchFamily="34" charset="0"/>
              </a:rPr>
              <a:t>Practice </a:t>
            </a:r>
            <a:r>
              <a:rPr lang="en-US" i="1" u="sng" dirty="0" smtClean="0">
                <a:solidFill>
                  <a:schemeClr val="bg1"/>
                </a:solidFill>
                <a:latin typeface="Century Gothic" pitchFamily="34" charset="0"/>
              </a:rPr>
              <a:t>with</a:t>
            </a:r>
            <a:r>
              <a:rPr lang="en-US" dirty="0" smtClean="0">
                <a:solidFill>
                  <a:schemeClr val="bg1"/>
                </a:solidFill>
                <a:latin typeface="Century Gothic" pitchFamily="34" charset="0"/>
              </a:rPr>
              <a:t> them </a:t>
            </a:r>
          </a:p>
          <a:p>
            <a:endParaRPr lang="en-US" dirty="0">
              <a:solidFill>
                <a:schemeClr val="bg1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36235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latin typeface="Century Gothic" pitchFamily="34" charset="0"/>
              </a:rPr>
              <a:t>Conclusions</a:t>
            </a:r>
            <a:endParaRPr lang="en-US" b="1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endParaRPr lang="en-US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marL="514350" indent="-514350">
              <a:lnSpc>
                <a:spcPct val="120000"/>
              </a:lnSpc>
            </a:pPr>
            <a:r>
              <a:rPr lang="en-US" sz="2800" dirty="0" smtClean="0">
                <a:solidFill>
                  <a:schemeClr val="bg1"/>
                </a:solidFill>
                <a:latin typeface="Century Gothic" pitchFamily="34" charset="0"/>
              </a:rPr>
              <a:t>Opportunity on campus</a:t>
            </a:r>
          </a:p>
          <a:p>
            <a:pPr marL="514350" indent="-514350">
              <a:lnSpc>
                <a:spcPct val="120000"/>
              </a:lnSpc>
            </a:pPr>
            <a:r>
              <a:rPr lang="en-US" sz="2800" dirty="0" smtClean="0">
                <a:solidFill>
                  <a:schemeClr val="bg1"/>
                </a:solidFill>
                <a:latin typeface="Century Gothic" pitchFamily="34" charset="0"/>
              </a:rPr>
              <a:t>Cultural differences in perspective exist</a:t>
            </a:r>
          </a:p>
          <a:p>
            <a:pPr marL="514350" indent="-514350">
              <a:lnSpc>
                <a:spcPct val="120000"/>
              </a:lnSpc>
            </a:pPr>
            <a:r>
              <a:rPr lang="en-US" sz="2800" dirty="0" smtClean="0">
                <a:solidFill>
                  <a:schemeClr val="bg1"/>
                </a:solidFill>
                <a:latin typeface="Century Gothic" pitchFamily="34" charset="0"/>
              </a:rPr>
              <a:t>Need to develop understanding of perspective through relationship</a:t>
            </a:r>
          </a:p>
          <a:p>
            <a:endParaRPr lang="en-US" dirty="0">
              <a:solidFill>
                <a:schemeClr val="bg1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36235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latin typeface="Century Gothic" pitchFamily="34" charset="0"/>
              </a:rPr>
              <a:t>Conclusions</a:t>
            </a:r>
            <a:r>
              <a:rPr lang="en-US" dirty="0" smtClean="0">
                <a:solidFill>
                  <a:schemeClr val="bg1"/>
                </a:solidFill>
                <a:latin typeface="Century Gothic" pitchFamily="34" charset="0"/>
              </a:rPr>
              <a:t> (con’t)</a:t>
            </a:r>
            <a:endParaRPr lang="en-US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514350" indent="-514350">
              <a:buNone/>
            </a:pPr>
            <a:r>
              <a:rPr lang="en-US" sz="4600" dirty="0" smtClean="0">
                <a:solidFill>
                  <a:schemeClr val="bg1"/>
                </a:solidFill>
                <a:latin typeface="Century Gothic" pitchFamily="34" charset="0"/>
              </a:rPr>
              <a:t>Where are you at? </a:t>
            </a:r>
          </a:p>
          <a:p>
            <a:pPr marL="514350" indent="-514350">
              <a:buNone/>
            </a:pPr>
            <a:r>
              <a:rPr lang="en-US" sz="4000" dirty="0" smtClean="0">
                <a:solidFill>
                  <a:srgbClr val="FFFF00"/>
                </a:solidFill>
                <a:latin typeface="Century Gothic" pitchFamily="34" charset="0"/>
              </a:rPr>
              <a:t>Invitation to…</a:t>
            </a:r>
          </a:p>
          <a:p>
            <a:pPr marL="514350" indent="-514350">
              <a:buNone/>
            </a:pPr>
            <a:endParaRPr lang="en-US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marL="914400" lvl="1" indent="-514350">
              <a:lnSpc>
                <a:spcPct val="140000"/>
              </a:lnSpc>
              <a:buFont typeface="+mj-lt"/>
              <a:buAutoNum type="arabicPeriod"/>
            </a:pPr>
            <a:r>
              <a:rPr lang="en-US" sz="4000" dirty="0" smtClean="0">
                <a:solidFill>
                  <a:schemeClr val="bg1"/>
                </a:solidFill>
                <a:latin typeface="Century Gothic" pitchFamily="34" charset="0"/>
              </a:rPr>
              <a:t>Make international friends</a:t>
            </a:r>
          </a:p>
          <a:p>
            <a:pPr marL="914400" lvl="1" indent="-514350">
              <a:lnSpc>
                <a:spcPct val="140000"/>
              </a:lnSpc>
              <a:buFont typeface="+mj-lt"/>
              <a:buAutoNum type="arabicPeriod"/>
            </a:pPr>
            <a:r>
              <a:rPr lang="en-US" sz="4000" dirty="0" smtClean="0">
                <a:solidFill>
                  <a:schemeClr val="bg1"/>
                </a:solidFill>
                <a:latin typeface="Century Gothic" pitchFamily="34" charset="0"/>
              </a:rPr>
              <a:t>Engage in spiritual conversations</a:t>
            </a:r>
          </a:p>
          <a:p>
            <a:pPr marL="914400" lvl="1" indent="-514350">
              <a:lnSpc>
                <a:spcPct val="140000"/>
              </a:lnSpc>
              <a:buFont typeface="+mj-lt"/>
              <a:buAutoNum type="arabicPeriod"/>
            </a:pPr>
            <a:r>
              <a:rPr lang="en-US" sz="4000" dirty="0" smtClean="0">
                <a:solidFill>
                  <a:schemeClr val="bg1"/>
                </a:solidFill>
                <a:latin typeface="Century Gothic" pitchFamily="34" charset="0"/>
              </a:rPr>
              <a:t>Start a study</a:t>
            </a:r>
          </a:p>
          <a:p>
            <a:pPr marL="914400" lvl="1" indent="-514350">
              <a:lnSpc>
                <a:spcPct val="140000"/>
              </a:lnSpc>
              <a:buFont typeface="+mj-lt"/>
              <a:buAutoNum type="arabicPeriod"/>
            </a:pPr>
            <a:r>
              <a:rPr lang="en-US" sz="4000" dirty="0" smtClean="0">
                <a:solidFill>
                  <a:schemeClr val="bg1"/>
                </a:solidFill>
                <a:latin typeface="Century Gothic" pitchFamily="34" charset="0"/>
              </a:rPr>
              <a:t>Pursue Jesus with  your friend(s)</a:t>
            </a:r>
          </a:p>
          <a:p>
            <a:pPr marL="914400" lvl="1" indent="-514350">
              <a:lnSpc>
                <a:spcPct val="140000"/>
              </a:lnSpc>
              <a:buFont typeface="+mj-lt"/>
              <a:buAutoNum type="arabicPeriod"/>
            </a:pPr>
            <a:r>
              <a:rPr lang="en-US" sz="4000" dirty="0" smtClean="0">
                <a:solidFill>
                  <a:schemeClr val="bg1"/>
                </a:solidFill>
                <a:latin typeface="Century Gothic" pitchFamily="34" charset="0"/>
              </a:rPr>
              <a:t>Learn more about a specific population and their perspective</a:t>
            </a:r>
          </a:p>
          <a:p>
            <a:endParaRPr lang="en-US" dirty="0">
              <a:solidFill>
                <a:schemeClr val="bg1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36235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Frutiger 45 Light" pitchFamily="34" charset="0"/>
              </a:rPr>
              <a:t>Q &amp; A</a:t>
            </a:r>
            <a:endParaRPr lang="en-US" b="1" dirty="0">
              <a:solidFill>
                <a:schemeClr val="bg1"/>
              </a:solidFill>
              <a:latin typeface="Frutiger 45 Light" pitchFamily="34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36235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latin typeface="Century Gothic" pitchFamily="34" charset="0"/>
              </a:rPr>
              <a:t>Welcome</a:t>
            </a:r>
            <a:endParaRPr lang="en-US" b="1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  <a:latin typeface="Century Gothic" pitchFamily="34" charset="0"/>
              </a:rPr>
              <a:t>About Allison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  <a:latin typeface="Century Gothic" pitchFamily="34" charset="0"/>
              </a:rPr>
              <a:t>IVCF staff 7 years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  <a:latin typeface="Century Gothic" pitchFamily="34" charset="0"/>
              </a:rPr>
              <a:t>International student in Spain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  <a:latin typeface="Century Gothic" pitchFamily="34" charset="0"/>
              </a:rPr>
              <a:t>New favorite food – belt noodle</a:t>
            </a:r>
          </a:p>
          <a:p>
            <a:endParaRPr lang="en-US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  <a:latin typeface="Century Gothic" pitchFamily="34" charset="0"/>
              </a:rPr>
              <a:t>About Brian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  <a:latin typeface="Century Gothic" pitchFamily="34" charset="0"/>
              </a:rPr>
              <a:t>IVCF staff 4 years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  <a:latin typeface="Century Gothic" pitchFamily="34" charset="0"/>
              </a:rPr>
              <a:t>International student in Japan 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  <a:latin typeface="Century Gothic" pitchFamily="34" charset="0"/>
              </a:rPr>
              <a:t>Had a tiger in his basement</a:t>
            </a:r>
          </a:p>
          <a:p>
            <a:endParaRPr lang="en-US" dirty="0">
              <a:solidFill>
                <a:schemeClr val="bg1"/>
              </a:solidFill>
              <a:latin typeface="Century Gothic" pitchFamily="34" charset="0"/>
            </a:endParaRPr>
          </a:p>
        </p:txBody>
      </p:sp>
      <p:pic>
        <p:nvPicPr>
          <p:cNvPr id="8" name="Picture 7" descr="Food (8).JPG"/>
          <p:cNvPicPr>
            <a:picLocks noChangeAspect="1"/>
          </p:cNvPicPr>
          <p:nvPr/>
        </p:nvPicPr>
        <p:blipFill>
          <a:blip r:embed="rId4" cstate="print"/>
          <a:srcRect l="7489" t="4679" r="16375" b="1747"/>
          <a:stretch>
            <a:fillRect/>
          </a:stretch>
        </p:blipFill>
        <p:spPr>
          <a:xfrm>
            <a:off x="6477000" y="1752600"/>
            <a:ext cx="2091690" cy="2057400"/>
          </a:xfrm>
          <a:prstGeom prst="rect">
            <a:avLst/>
          </a:prstGeom>
          <a:ln>
            <a:solidFill>
              <a:schemeClr val="bg1"/>
            </a:solidFill>
          </a:ln>
        </p:spPr>
      </p:pic>
      <p:pic>
        <p:nvPicPr>
          <p:cNvPr id="10" name="Picture 9" descr="brian.jpg"/>
          <p:cNvPicPr>
            <a:picLocks noChangeAspect="1"/>
          </p:cNvPicPr>
          <p:nvPr/>
        </p:nvPicPr>
        <p:blipFill>
          <a:blip r:embed="rId5" cstate="print"/>
          <a:srcRect l="38148" r="18889" b="64444"/>
          <a:stretch>
            <a:fillRect/>
          </a:stretch>
        </p:blipFill>
        <p:spPr>
          <a:xfrm>
            <a:off x="6477000" y="3962400"/>
            <a:ext cx="2071688" cy="2286000"/>
          </a:xfrm>
          <a:prstGeom prst="rect">
            <a:avLst/>
          </a:prstGeom>
          <a:ln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xmlns="" val="2636235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20614731">
            <a:off x="-8916" y="866806"/>
            <a:ext cx="7772400" cy="1362075"/>
          </a:xfrm>
        </p:spPr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FFFF00"/>
                </a:solidFill>
                <a:latin typeface="Century Gothic" pitchFamily="34" charset="0"/>
              </a:rPr>
              <a:t>Where we’re going</a:t>
            </a:r>
            <a:endParaRPr lang="en-US" sz="4800" dirty="0">
              <a:solidFill>
                <a:srgbClr val="FFFF00"/>
              </a:solidFill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>
          <a:xfrm>
            <a:off x="914400" y="3276600"/>
            <a:ext cx="7772400" cy="2425701"/>
          </a:xfrm>
        </p:spPr>
        <p:txBody>
          <a:bodyPr>
            <a:noAutofit/>
          </a:bodyPr>
          <a:lstStyle/>
          <a:p>
            <a:endParaRPr lang="en-US" sz="1800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smtClean="0">
                <a:solidFill>
                  <a:schemeClr val="bg1"/>
                </a:solidFill>
                <a:latin typeface="Century Gothic" pitchFamily="34" charset="0"/>
              </a:rPr>
              <a:t>Why international students?</a:t>
            </a:r>
          </a:p>
          <a:p>
            <a:pPr marL="914400" lvl="1" indent="-457200">
              <a:buFont typeface="+mj-lt"/>
              <a:buAutoNum type="arabicPeriod"/>
            </a:pPr>
            <a:endParaRPr lang="en-US" sz="2400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smtClean="0">
                <a:solidFill>
                  <a:schemeClr val="bg1"/>
                </a:solidFill>
                <a:latin typeface="Century Gothic" pitchFamily="34" charset="0"/>
              </a:rPr>
              <a:t>Seeing Jesus through your friends’ perspective</a:t>
            </a:r>
          </a:p>
          <a:p>
            <a:pPr marL="914400" lvl="1" indent="-457200">
              <a:buFont typeface="+mj-lt"/>
              <a:buAutoNum type="arabicPeriod"/>
            </a:pPr>
            <a:endParaRPr lang="en-US" sz="2400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smtClean="0">
                <a:solidFill>
                  <a:schemeClr val="bg1"/>
                </a:solidFill>
                <a:latin typeface="Century Gothic" pitchFamily="34" charset="0"/>
              </a:rPr>
              <a:t>Gaining practical tools how to start a cross cultural Bible study</a:t>
            </a:r>
          </a:p>
        </p:txBody>
      </p:sp>
    </p:spTree>
    <p:extLst>
      <p:ext uri="{BB962C8B-B14F-4D97-AF65-F5344CB8AC3E}">
        <p14:creationId xmlns:p14="http://schemas.microsoft.com/office/powerpoint/2010/main" xmlns="" val="2636235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latin typeface="Century Gothic" pitchFamily="34" charset="0"/>
              </a:rPr>
              <a:t>Why International Students?</a:t>
            </a:r>
            <a:endParaRPr lang="en-US" b="1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36235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latin typeface="Century Gothic" pitchFamily="34" charset="0"/>
              </a:rPr>
              <a:t>International Students</a:t>
            </a:r>
            <a:endParaRPr lang="en-US" b="1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FFFF00"/>
                </a:solidFill>
                <a:latin typeface="Century Gothic" pitchFamily="34" charset="0"/>
              </a:rPr>
              <a:t>Huge increases in international student enrollment</a:t>
            </a:r>
          </a:p>
          <a:p>
            <a:pPr>
              <a:buNone/>
            </a:pPr>
            <a:endParaRPr lang="en-US" dirty="0" smtClean="0">
              <a:solidFill>
                <a:srgbClr val="FFFF00"/>
              </a:solidFill>
              <a:latin typeface="Century Gothic" pitchFamily="34" charset="0"/>
            </a:endParaRPr>
          </a:p>
          <a:p>
            <a:pPr lvl="1">
              <a:lnSpc>
                <a:spcPct val="120000"/>
              </a:lnSpc>
              <a:buFont typeface="Arial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Century Gothic" pitchFamily="34" charset="0"/>
              </a:rPr>
              <a:t>&gt;764,000 in the U.S. (2012)</a:t>
            </a:r>
          </a:p>
          <a:p>
            <a:pPr lvl="2">
              <a:lnSpc>
                <a:spcPct val="120000"/>
              </a:lnSpc>
            </a:pPr>
            <a:r>
              <a:rPr lang="en-US" dirty="0" smtClean="0">
                <a:solidFill>
                  <a:schemeClr val="bg1"/>
                </a:solidFill>
                <a:latin typeface="Century Gothic" pitchFamily="34" charset="0"/>
              </a:rPr>
              <a:t>Top host country</a:t>
            </a:r>
          </a:p>
          <a:p>
            <a:pPr lvl="2">
              <a:lnSpc>
                <a:spcPct val="120000"/>
              </a:lnSpc>
            </a:pPr>
            <a:endParaRPr lang="en-US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lvl="1">
              <a:lnSpc>
                <a:spcPct val="120000"/>
              </a:lnSpc>
              <a:buFont typeface="Arial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Century Gothic" pitchFamily="34" charset="0"/>
              </a:rPr>
              <a:t>&gt;250,000 in Canada (2012)</a:t>
            </a:r>
          </a:p>
          <a:p>
            <a:pPr lvl="2">
              <a:lnSpc>
                <a:spcPct val="120000"/>
              </a:lnSpc>
            </a:pPr>
            <a:r>
              <a:rPr lang="en-US" dirty="0" smtClean="0">
                <a:solidFill>
                  <a:schemeClr val="bg1"/>
                </a:solidFill>
                <a:latin typeface="Century Gothic" pitchFamily="34" charset="0"/>
              </a:rPr>
              <a:t>Expect enrollment to double by 2022</a:t>
            </a:r>
          </a:p>
          <a:p>
            <a:pPr lvl="1">
              <a:buFont typeface="Arial" pitchFamily="34" charset="0"/>
              <a:buChar char="•"/>
            </a:pPr>
            <a:endParaRPr lang="en-US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>
              <a:buNone/>
            </a:pPr>
            <a:endParaRPr lang="en-US" dirty="0">
              <a:solidFill>
                <a:schemeClr val="bg1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36235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latin typeface="Century Gothic" pitchFamily="34" charset="0"/>
              </a:rPr>
              <a:t>Int’l Students </a:t>
            </a:r>
            <a:r>
              <a:rPr lang="en-US" dirty="0" smtClean="0">
                <a:solidFill>
                  <a:schemeClr val="bg1"/>
                </a:solidFill>
                <a:latin typeface="Century Gothic" pitchFamily="34" charset="0"/>
              </a:rPr>
              <a:t>(con’t)</a:t>
            </a:r>
            <a:endParaRPr lang="en-US" b="1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>
                <a:solidFill>
                  <a:srgbClr val="FFFF00"/>
                </a:solidFill>
                <a:latin typeface="Century Gothic" pitchFamily="34" charset="0"/>
              </a:rPr>
              <a:t>U.S. enrollment coming from</a:t>
            </a:r>
          </a:p>
          <a:p>
            <a:pPr lvl="1">
              <a:buFont typeface="Arial" pitchFamily="34" charset="0"/>
              <a:buChar char="•"/>
            </a:pPr>
            <a:endParaRPr lang="en-US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>
                <a:solidFill>
                  <a:schemeClr val="bg1"/>
                </a:solidFill>
                <a:latin typeface="Century Gothic" pitchFamily="34" charset="0"/>
              </a:rPr>
              <a:t>China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>
                <a:solidFill>
                  <a:schemeClr val="bg1"/>
                </a:solidFill>
                <a:latin typeface="Century Gothic" pitchFamily="34" charset="0"/>
              </a:rPr>
              <a:t>India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>
                <a:solidFill>
                  <a:schemeClr val="bg1"/>
                </a:solidFill>
                <a:latin typeface="Century Gothic" pitchFamily="34" charset="0"/>
              </a:rPr>
              <a:t>South Korea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>
                <a:solidFill>
                  <a:schemeClr val="bg1"/>
                </a:solidFill>
                <a:latin typeface="Century Gothic" pitchFamily="34" charset="0"/>
              </a:rPr>
              <a:t>Saudi Arabia*</a:t>
            </a:r>
          </a:p>
          <a:p>
            <a:pPr marL="914400" lvl="1" indent="-457200">
              <a:buNone/>
            </a:pPr>
            <a:endParaRPr lang="en-US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lvl="1">
              <a:buFont typeface="Arial" pitchFamily="34" charset="0"/>
              <a:buChar char="•"/>
            </a:pPr>
            <a:endParaRPr lang="en-US" b="1" dirty="0" smtClean="0">
              <a:solidFill>
                <a:schemeClr val="bg1"/>
              </a:solidFill>
              <a:latin typeface="Century Gothic" pitchFamily="34" charset="0"/>
            </a:endParaRPr>
          </a:p>
        </p:txBody>
      </p:sp>
      <p:pic>
        <p:nvPicPr>
          <p:cNvPr id="5" name="Content Placeholder 4" descr="1040win-lg.gif"/>
          <p:cNvPicPr>
            <a:picLocks noGrp="1" noChangeAspect="1"/>
          </p:cNvPicPr>
          <p:nvPr>
            <p:ph sz="half" idx="2"/>
          </p:nvPr>
        </p:nvPicPr>
        <p:blipFill>
          <a:blip r:embed="rId4" cstate="print"/>
          <a:stretch>
            <a:fillRect/>
          </a:stretch>
        </p:blipFill>
        <p:spPr>
          <a:xfrm>
            <a:off x="3837238" y="2152518"/>
            <a:ext cx="4849562" cy="257188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xmlns="" val="2636235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latin typeface="Century Gothic" pitchFamily="34" charset="0"/>
              </a:rPr>
              <a:t>Int’l Students </a:t>
            </a:r>
            <a:r>
              <a:rPr lang="en-US" dirty="0" smtClean="0">
                <a:solidFill>
                  <a:schemeClr val="bg1"/>
                </a:solidFill>
                <a:latin typeface="Century Gothic" pitchFamily="34" charset="0"/>
              </a:rPr>
              <a:t>(con’t)</a:t>
            </a:r>
            <a:endParaRPr lang="en-US" dirty="0">
              <a:solidFill>
                <a:schemeClr val="bg1"/>
              </a:solidFill>
              <a:latin typeface="Century Gothic" pitchFamily="34" charset="0"/>
            </a:endParaRPr>
          </a:p>
        </p:txBody>
      </p:sp>
      <p:pic>
        <p:nvPicPr>
          <p:cNvPr id="4" name="Picture 2" descr="http://www.notablebiographies.com/images/uewb_08_img056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14400" y="2286001"/>
            <a:ext cx="2095500" cy="25908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</p:pic>
      <p:pic>
        <p:nvPicPr>
          <p:cNvPr id="5" name="Picture 4" descr="http://www.pbs.org/independentlens/blog/head_question_mark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48400" y="2286000"/>
            <a:ext cx="2057400" cy="2667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386" name="Picture 2" descr="http://www.nobelprize.org/nobel_prizes/peace/laureates/2004/maathai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657600" y="2285999"/>
            <a:ext cx="1905000" cy="266935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</p:pic>
      <p:sp>
        <p:nvSpPr>
          <p:cNvPr id="7" name="TextBox 6"/>
          <p:cNvSpPr txBox="1"/>
          <p:nvPr/>
        </p:nvSpPr>
        <p:spPr>
          <a:xfrm>
            <a:off x="838200" y="5029200"/>
            <a:ext cx="22098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Pol Pot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8" name="Content Placeholder 7"/>
          <p:cNvSpPr txBox="1">
            <a:spLocks noGrp="1"/>
          </p:cNvSpPr>
          <p:nvPr>
            <p:ph idx="1"/>
          </p:nvPr>
        </p:nvSpPr>
        <p:spPr>
          <a:xfrm>
            <a:off x="3657600" y="5029200"/>
            <a:ext cx="19812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2000" dirty="0" smtClean="0">
                <a:solidFill>
                  <a:schemeClr val="bg1"/>
                </a:solidFill>
              </a:rPr>
              <a:t>Wangari Maathai </a:t>
            </a:r>
            <a:r>
              <a:rPr lang="en-US" dirty="0" smtClean="0">
                <a:solidFill>
                  <a:schemeClr val="bg1"/>
                </a:solidFill>
              </a:rPr>
              <a:t/>
            </a:r>
            <a:br>
              <a:rPr lang="en-US" dirty="0" smtClean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72200" y="5029200"/>
            <a:ext cx="22098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“B”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36235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build="p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latin typeface="Century Gothic" pitchFamily="34" charset="0"/>
              </a:rPr>
              <a:t>Int’l Students </a:t>
            </a:r>
            <a:r>
              <a:rPr lang="en-US" dirty="0" smtClean="0">
                <a:solidFill>
                  <a:schemeClr val="bg1"/>
                </a:solidFill>
                <a:latin typeface="Century Gothic" pitchFamily="34" charset="0"/>
              </a:rPr>
              <a:t>(con’t)</a:t>
            </a:r>
            <a:endParaRPr lang="en-US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53400" cy="4525963"/>
          </a:xfrm>
        </p:spPr>
        <p:txBody>
          <a:bodyPr>
            <a:normAutofit/>
          </a:bodyPr>
          <a:lstStyle/>
          <a:p>
            <a:endParaRPr lang="en-US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indent="3175" algn="ctr">
              <a:lnSpc>
                <a:spcPct val="140000"/>
              </a:lnSpc>
              <a:buNone/>
            </a:pPr>
            <a:r>
              <a:rPr lang="en-US" sz="5400" dirty="0" smtClean="0">
                <a:solidFill>
                  <a:srgbClr val="FFFF00"/>
                </a:solidFill>
                <a:latin typeface="Century Gothic" pitchFamily="34" charset="0"/>
              </a:rPr>
              <a:t>Alumna testimony: </a:t>
            </a:r>
            <a:r>
              <a:rPr lang="en-US" sz="4400" dirty="0" smtClean="0">
                <a:solidFill>
                  <a:schemeClr val="bg1"/>
                </a:solidFill>
                <a:latin typeface="Century Gothic" pitchFamily="34" charset="0"/>
              </a:rPr>
              <a:t>Rutendo Chikuku</a:t>
            </a:r>
            <a:endParaRPr lang="en-US" i="1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endParaRPr lang="en-US" dirty="0">
              <a:solidFill>
                <a:schemeClr val="bg1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36235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1299</TotalTime>
  <Words>1352</Words>
  <Application>Microsoft Office PowerPoint</Application>
  <PresentationFormat>On-screen Show (4:3)</PresentationFormat>
  <Paragraphs>310</Paragraphs>
  <Slides>24</Slides>
  <Notes>23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Welcome</vt:lpstr>
      <vt:lpstr>Slide 2</vt:lpstr>
      <vt:lpstr>Welcome</vt:lpstr>
      <vt:lpstr>Where we’re going</vt:lpstr>
      <vt:lpstr>Why International Students?</vt:lpstr>
      <vt:lpstr>International Students</vt:lpstr>
      <vt:lpstr>Int’l Students (con’t)</vt:lpstr>
      <vt:lpstr>Int’l Students (con’t)</vt:lpstr>
      <vt:lpstr>Int’l Students (con’t)</vt:lpstr>
      <vt:lpstr>Int’l Students (con’t)</vt:lpstr>
      <vt:lpstr>Int’l Students (con’t)</vt:lpstr>
      <vt:lpstr>Perspective</vt:lpstr>
      <vt:lpstr>Slide 13</vt:lpstr>
      <vt:lpstr>  </vt:lpstr>
      <vt:lpstr>  </vt:lpstr>
      <vt:lpstr>  </vt:lpstr>
      <vt:lpstr>Practicals</vt:lpstr>
      <vt:lpstr>Practicals</vt:lpstr>
      <vt:lpstr>Practicals (con’t)</vt:lpstr>
      <vt:lpstr>Practicals (con’t)</vt:lpstr>
      <vt:lpstr>Practicals (con’t)</vt:lpstr>
      <vt:lpstr>Conclusions</vt:lpstr>
      <vt:lpstr>Conclusions (con’t)</vt:lpstr>
      <vt:lpstr>Q &amp; A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 Li</dc:creator>
  <cp:lastModifiedBy>Allison Schafer</cp:lastModifiedBy>
  <cp:revision>107</cp:revision>
  <dcterms:created xsi:type="dcterms:W3CDTF">2012-11-15T22:41:21Z</dcterms:created>
  <dcterms:modified xsi:type="dcterms:W3CDTF">2013-03-27T15:58:53Z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ffisync_FolderId">
    <vt:lpwstr/>
  </property>
  <property fmtid="{D5CDD505-2E9C-101B-9397-08002B2CF9AE}" pid="3" name="Offisync_SaveTime">
    <vt:lpwstr/>
  </property>
  <property fmtid="{D5CDD505-2E9C-101B-9397-08002B2CF9AE}" pid="4" name="Offisync_IsSaved">
    <vt:lpwstr>False</vt:lpwstr>
  </property>
  <property fmtid="{D5CDD505-2E9C-101B-9397-08002B2CF9AE}" pid="5" name="Offisync_UniqueId">
    <vt:lpwstr>277101;21362472</vt:lpwstr>
  </property>
  <property fmtid="{D5CDD505-2E9C-101B-9397-08002B2CF9AE}" pid="6" name="CentralDesktop_MDAdded">
    <vt:lpwstr>True</vt:lpwstr>
  </property>
  <property fmtid="{D5CDD505-2E9C-101B-9397-08002B2CF9AE}" pid="7" name="Offisync_FileTitle">
    <vt:lpwstr/>
  </property>
  <property fmtid="{D5CDD505-2E9C-101B-9397-08002B2CF9AE}" pid="8" name="Offisync_UpdateToken">
    <vt:lpwstr>2012-11-28T11:14:04-0800</vt:lpwstr>
  </property>
  <property fmtid="{D5CDD505-2E9C-101B-9397-08002B2CF9AE}" pid="9" name="Offisync_ProviderName">
    <vt:lpwstr>Central Desktop</vt:lpwstr>
  </property>
</Properties>
</file>