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6" r:id="rId3"/>
    <p:sldId id="305" r:id="rId4"/>
    <p:sldId id="281" r:id="rId5"/>
    <p:sldId id="277" r:id="rId6"/>
    <p:sldId id="278" r:id="rId7"/>
    <p:sldId id="294" r:id="rId8"/>
    <p:sldId id="279" r:id="rId9"/>
    <p:sldId id="300" r:id="rId10"/>
    <p:sldId id="306" r:id="rId11"/>
    <p:sldId id="309" r:id="rId12"/>
    <p:sldId id="282" r:id="rId13"/>
    <p:sldId id="295" r:id="rId14"/>
    <p:sldId id="283" r:id="rId15"/>
    <p:sldId id="303" r:id="rId16"/>
    <p:sldId id="301" r:id="rId17"/>
    <p:sldId id="287" r:id="rId18"/>
    <p:sldId id="288" r:id="rId19"/>
    <p:sldId id="289" r:id="rId20"/>
    <p:sldId id="299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06" autoAdjust="0"/>
  </p:normalViewPr>
  <p:slideViewPr>
    <p:cSldViewPr>
      <p:cViewPr>
        <p:scale>
          <a:sx n="47" d="100"/>
          <a:sy n="47" d="100"/>
        </p:scale>
        <p:origin x="-195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tx>
        <c:rich>
          <a:bodyPr/>
          <a:lstStyle/>
          <a:p>
            <a:pPr>
              <a:defRPr sz="2800">
                <a:solidFill>
                  <a:srgbClr val="FFFF00"/>
                </a:solidFill>
              </a:defRPr>
            </a:pPr>
            <a:r>
              <a:rPr lang="en-US" sz="2800" dirty="0">
                <a:solidFill>
                  <a:srgbClr val="FFFF00"/>
                </a:solidFill>
              </a:rPr>
              <a:t>A Reminder: Your Time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3"/>
            <c:explosion val="16"/>
          </c:dPt>
          <c:dLbls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Investing in Relationship </c:v>
                </c:pt>
                <c:pt idx="1">
                  <c:v>Prayer</c:v>
                </c:pt>
                <c:pt idx="2">
                  <c:v>Bible Study Prep</c:v>
                </c:pt>
                <c:pt idx="3">
                  <c:v>Bible Study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800" b="0"/>
          </a:pPr>
          <a:endParaRPr lang="en-US"/>
        </a:p>
      </c:txPr>
    </c:legend>
    <c:plotVisOnly val="1"/>
  </c:chart>
  <c:txPr>
    <a:bodyPr/>
    <a:lstStyle/>
    <a:p>
      <a:pPr>
        <a:defRPr sz="1900">
          <a:solidFill>
            <a:schemeClr val="bg1"/>
          </a:solidFill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3909A-5853-4015-BC12-84CC3BDFDCD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845FD-3EB8-46BA-8688-21EA53AECE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9369D-424C-4774-AE27-D8B8A882DCDD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26397-4699-40B5-B992-67BDC40303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 While entering: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While entering, please grab a few post-its.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Write the name of 2 international friends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Post it on their home country in the front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(if you just came in, write at top of page)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4.  Student testimony (5)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Transition: Wanted to hear from intl stu from St. L and hear from their perspective.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What is it like being an international student?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What do you wish North Americans knew about you?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4.  Student testimony (5)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Transition: Wanted to hear from intl stu from St. L and hear from their perspective.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What is it like being an international student?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What do you wish North Americans knew about you?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Outsourced Video (3 min) - ?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Show + debrief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2. Culture Tree (5 minutes)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What do we see / not see in our cultures? Where do they come from?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What has shaped your identity? Your friend’s identity?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Our goal: see how Jesus is relevant to your friends perspective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List some specific differences (shame/honor, etc)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3.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Understanding perspective- 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Brian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Research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Observe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Befriend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Understand perspective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Communicate the Gospel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Define and deal with cross cultural differences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Gain trust to speak truth </a:t>
            </a: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Caution:</a:t>
            </a:r>
          </a:p>
          <a:p>
            <a:pPr marL="2057400" lvl="4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Don’t be fake</a:t>
            </a:r>
          </a:p>
          <a:p>
            <a:pPr marL="2057400" lvl="4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Don’t make relationship God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4. Workshop: 10 reasons Jesus came to die (2 minutes)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Story of Nic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handout?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5. **Break Out** (5 minutes)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How is your friends perspective different from yours?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How do you think that JEsus is relevant to them?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Pray with a friend and ask God to speak!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Part 3 : Practicals how to start (10 minutes) - 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Allison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Pray! 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(emily praying in china)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Find a partner. 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Assess who: 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Who you know (Exercise: do a network map analysis)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Research: What do you know about this group? Likes? Hang outs?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Engage in spiritual conversations.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Interest in studying scripture?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What if I don’t have any international friends? Or anyone interested in studying the Bible?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Develop relationship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Praying and finding spaces 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Take risks (story: Stephen) 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Attend different events. Meet other’s friends. 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Do fun stuff together (ex: sports, cultural outings, cooking food together)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Prayer walk.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Pray for open ppl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5.  Start! 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Start light and fun.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Intro B.S.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Continue inviting. (story: why did you never invite me?)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Pick material.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Based on participants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Their spiritual needs? Questions? 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Notes resources fay come / is coming.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6.  Studying Scripture with my intl friends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Be mindful of: 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their language, defining words, don’t use Christianese words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Their background (guided/ less guided, oral/written)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their perspective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0" u="sng" dirty="0" smtClean="0">
                <a:solidFill>
                  <a:srgbClr val="000000"/>
                </a:solidFill>
                <a:latin typeface="+mn-lt"/>
              </a:rPr>
              <a:t>Urbana Seminar Outline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i="0" u="none" strike="noStrike" dirty="0" smtClean="0">
                <a:solidFill>
                  <a:srgbClr val="000000"/>
                </a:solidFill>
                <a:latin typeface="+mn-lt"/>
              </a:rPr>
              <a:t>Starting Cross Cultural Evangelistic Bible Studies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0" i="0" u="none" strike="noStrike" dirty="0" smtClean="0">
                <a:solidFill>
                  <a:srgbClr val="000000"/>
                </a:solidFill>
                <a:latin typeface="+mn-lt"/>
              </a:rPr>
              <a:t>Brian Smith and Allison Schafer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0" i="0" u="none" strike="noStrike" dirty="0" smtClean="0">
                <a:solidFill>
                  <a:srgbClr val="000000"/>
                </a:solidFill>
                <a:latin typeface="+mn-lt"/>
              </a:rPr>
              <a:t>December 30th, 2012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0" i="0" u="none" strike="noStrike" dirty="0" smtClean="0">
                <a:solidFill>
                  <a:srgbClr val="000000"/>
                </a:solidFill>
                <a:latin typeface="+mn-lt"/>
              </a:rPr>
              <a:t>2pm-3pm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0" i="0" u="none" strike="noStrike" dirty="0" smtClean="0">
                <a:solidFill>
                  <a:srgbClr val="000000"/>
                </a:solidFill>
                <a:latin typeface="+mn-lt"/>
              </a:rPr>
              <a:t>Hyatt Regency- Ballroom DEF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i="0" u="none" strike="noStrike" dirty="0" smtClean="0">
                <a:solidFill>
                  <a:srgbClr val="000000"/>
                </a:solidFill>
                <a:latin typeface="+mn-lt"/>
              </a:rPr>
              <a:t>Materials needed: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i="0" u="none" strike="noStrike" dirty="0" smtClean="0">
                <a:solidFill>
                  <a:srgbClr val="000000"/>
                </a:solidFill>
                <a:latin typeface="+mn-lt"/>
              </a:rPr>
              <a:t>Allison</a:t>
            </a:r>
            <a:r>
              <a:rPr lang="en-US" sz="1100" b="0" i="0" u="none" strike="noStrike" dirty="0" smtClean="0">
                <a:solidFill>
                  <a:srgbClr val="000000"/>
                </a:solidFill>
                <a:latin typeface="+mn-lt"/>
              </a:rPr>
              <a:t> = Computer (A), Rutendo (A), open doors &amp; tools print outs (A) - 150?, adam’s clicker, AAA batteries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i="0" u="none" strike="noStrike" dirty="0" smtClean="0">
                <a:solidFill>
                  <a:srgbClr val="000000"/>
                </a:solidFill>
                <a:latin typeface="+mn-lt"/>
              </a:rPr>
              <a:t>Brian</a:t>
            </a:r>
            <a:r>
              <a:rPr lang="en-US" sz="1100" b="0" i="0" u="none" strike="noStrike" dirty="0" smtClean="0">
                <a:solidFill>
                  <a:srgbClr val="000000"/>
                </a:solidFill>
                <a:latin typeface="+mn-lt"/>
              </a:rPr>
              <a:t> = resources like IGIG (Brian), map of world (B), post-its , blue tape (B), print out 10 reasons (Brian), pieces of paper (B), you tube capabilities?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7.  Reminder: Time spent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8.  Applying scripture - Learn to pursue Jesus WITH them (Brian) - (5 minutes)</a:t>
            </a: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Story - How to practice obedience with friends in Bible study.</a:t>
            </a: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Key take aways: </a:t>
            </a: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Prayer</a:t>
            </a: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Think about their perspective &amp; what would be meaningful to them. (forgiveness, cover shame, expose comparison, serve the poor, show kindness to the outsider, etc.</a:t>
            </a: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Do it with them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Resource: Missional application chart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Part 4: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Conclusions 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(1 min.)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Objectives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Opportunity on campus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Cultural differences in perspective exist,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need to develop understanding of perspective through relationship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Invitation: Where are you at: (8)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 startAt="2"/>
            </a:pPr>
            <a:endParaRPr lang="en-US" dirty="0" smtClean="0"/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Make international friends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Engage in spiritual conversation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Start a study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Pursue Jesus </a:t>
            </a:r>
            <a:r>
              <a:rPr lang="en-US" b="0" i="1" u="none" strike="noStrike" dirty="0" smtClean="0">
                <a:solidFill>
                  <a:srgbClr val="000000"/>
                </a:solidFill>
                <a:latin typeface="+mn-lt"/>
              </a:rPr>
              <a:t>with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 your friend(s)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Specific population you’re called to - Learn more about their perspective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3.   Prayer-minute of silence to listen and see if God’s bringing up something. Share with your partner. Then pray for each other.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2. Welcome (1)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About Allison -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IVCF 7 years staff, intl student in Spain, newly favorite food is 3 ft long belt noodle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About Brian -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IVCf Staff 4 years, Intl student in Japan, had a tiger in my basement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3. Road Map: 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Where we’re going - Allison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Why international students?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Seeing Jesus through your friends’ perspective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Gaining practical tools how to start cross cultural Bible study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Part 1 : Why Reach international Students? - 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Allison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Who are intl students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, (print outs for each person) (5)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Open Doors: international student enrollment in 2012 . (You have 2011 data)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764,495 intl students in U.S. (2012)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a 5.7% increase 2011- 2012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&gt;30% increase since 2001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b.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 2012 Coming from: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(top 10) China, India, South Korea, Saudi Arabia, Canada, Taiwan, Japan, Vietnam, Mexico, Turkey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huge increases in students from middle eastern countries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many coming from unreached places (10/40)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some coming as missionaries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c.   Int’l students are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: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brilliant, influential, in transition, capable of great things.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200150" lvl="2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       A few quick stories... (brief)</a:t>
            </a:r>
            <a:endParaRPr lang="en-US" dirty="0" smtClean="0"/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ii.   Pol Pot -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intl student in France,1949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from Cambodia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eventually become dictator of Cambodia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led a revolution and genocide killing ~ 2.5 million people.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iii.   Wangari Maathai -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intl student in Kansas and Pennsyvania (1960’s)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environmentalist and political activist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began a movement to reforest Kenya ...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by paying poor women to plant trees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1st African woman to receive Nobel Peace Prize for her impact.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iv. My friend “B” from Lindenwood U.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intl student, in my B.S. this year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doesn’t know Jesus yet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wonder what he’ll do when he goes back to his country. ..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600200" lvl="3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The people you posted - I wonder what they will do.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d.   Our Response: 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think Jesus is asking us to have a part in influencing their story.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Ppl in North America are in a unique position to reach the world around them. 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b="1" i="0" u="none" strike="noStrike" dirty="0" smtClean="0">
                <a:solidFill>
                  <a:srgbClr val="000000"/>
                </a:solidFill>
                <a:latin typeface="+mn-lt"/>
              </a:rPr>
              <a:t>4.  Student testimony (5)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Transition: Wanted to hear from intl stu from St. L and hear from their perspective.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What is it like being an international student?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0" i="0" u="none" strike="noStrike" dirty="0" smtClean="0">
                <a:solidFill>
                  <a:srgbClr val="000000"/>
                </a:solidFill>
                <a:latin typeface="+mn-lt"/>
              </a:rPr>
              <a:t>What do you wish North Americans knew about you?</a:t>
            </a:r>
            <a:endParaRPr lang="en-US" b="1" i="0" u="none" strike="noStrike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26397-4699-40B5-B992-67BDC403030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849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468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202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320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95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214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1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584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847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006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013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E7A3-AA5F-4961-9DC9-BBE2F70FF04A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01C62-1EA2-45AD-9086-78CC0CAA2D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665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youtube.com/watch?v=bXo1mQIEXm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Welcome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FFFF00"/>
                </a:solidFill>
                <a:latin typeface="Century Gothic" pitchFamily="34" charset="0"/>
              </a:rPr>
              <a:t>As you enter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Grab 2 post-its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Write the name of 2 international friends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Post it on their home country on the map </a:t>
            </a:r>
            <a:endParaRPr lang="en-US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Int’l Students 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(con’t)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 indent="3175" algn="ctr">
              <a:lnSpc>
                <a:spcPct val="14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What I wish Americans knew?</a:t>
            </a:r>
          </a:p>
          <a:p>
            <a:pPr indent="3175" algn="ctr">
              <a:lnSpc>
                <a:spcPct val="140000"/>
              </a:lnSpc>
              <a:buNone/>
            </a:pPr>
            <a:endParaRPr lang="en-US" i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096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Int’l Students 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(con’t)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096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762000" y="1524001"/>
            <a:ext cx="7848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Okay back to what I wish Americans Knew…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Subtitle 5"/>
          <p:cNvSpPr txBox="1">
            <a:spLocks/>
          </p:cNvSpPr>
          <p:nvPr/>
        </p:nvSpPr>
        <p:spPr>
          <a:xfrm>
            <a:off x="914400" y="2971800"/>
            <a:ext cx="7239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Eager to learn about domestic culture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must show some interest in their culture also (HUGE!)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countries are important too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Culture shock! Extend grace to your international friends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Africa is a continent!!!!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entury Gothic" pitchFamily="34" charset="0"/>
              </a:rPr>
              <a:t>Perspective</a:t>
            </a:r>
            <a:endParaRPr lang="en-US" sz="4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  <a:hlinkClick r:id="rId4"/>
              </a:rPr>
              <a:t>Film Clip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600" y="2133600"/>
            <a:ext cx="1905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  <a:cs typeface="Arial" pitchFamily="34" charset="0"/>
              </a:rPr>
              <a:t>What has shaped your identity?</a:t>
            </a:r>
          </a:p>
        </p:txBody>
      </p:sp>
      <p:pic>
        <p:nvPicPr>
          <p:cNvPr id="5" name="Picture 9" descr="ANd9GcTIG71_dHOublx8SBOiN5wI9sV3jF_ATfT2tZZi9e9MSzwGvnL7f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066800"/>
            <a:ext cx="5867399" cy="527277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514600" y="3167861"/>
            <a:ext cx="1771651" cy="67983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External </a:t>
            </a:r>
            <a:r>
              <a:rPr lang="en-US" sz="1900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c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haracteristics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402580" y="5193662"/>
            <a:ext cx="1750820" cy="90233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Corporate experiences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743200" y="4442787"/>
            <a:ext cx="1533326" cy="72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History / narrative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048000" y="5334000"/>
            <a:ext cx="1295001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Language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962775" y="4442787"/>
            <a:ext cx="885825" cy="41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Food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419600" y="5943600"/>
            <a:ext cx="1600200" cy="41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geography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291261" y="3298534"/>
            <a:ext cx="1176339" cy="41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customs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657474" y="1247752"/>
            <a:ext cx="1704976" cy="41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Group norms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057409" y="1066800"/>
            <a:ext cx="1542733" cy="41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Social roles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695401" y="1648811"/>
            <a:ext cx="1534199" cy="41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expectations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205661" y="2337833"/>
            <a:ext cx="1176339" cy="41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religion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573403" y="1908538"/>
            <a:ext cx="1176339" cy="6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900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Concept of self</a:t>
            </a: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 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Century Gothic" pitchFamily="34" charset="0"/>
              </a:rPr>
              <a:t>Understanding perspective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Research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Observe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Befriend</a:t>
            </a:r>
            <a:endParaRPr lang="en-US" sz="40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Perspective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(con’t)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 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Century Gothic" pitchFamily="34" charset="0"/>
              </a:rPr>
              <a:t>Workshop: 10 Reasons Jesus came to die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1" algn="ctr">
              <a:buNone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How is the Gospel relevant to </a:t>
            </a:r>
          </a:p>
          <a:p>
            <a:pPr lvl="1" algn="ctr">
              <a:buNone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your friend’s culture?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Perspective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(con’t)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 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How is your friend’s perspective different from yours?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How do you think that Jesus is relevant to them?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Pray with a friend and ask God to speak!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*Break Out*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entury Gothic" pitchFamily="34" charset="0"/>
              </a:rPr>
              <a:t>Practicals</a:t>
            </a:r>
            <a:endParaRPr lang="en-US" sz="4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To start a cross cultural Bible study</a:t>
            </a:r>
          </a:p>
          <a:p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Practicals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Pray!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Find a partner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Assess who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What if I don’t have any international friends or anyone interested in studying the Bible?</a:t>
            </a:r>
          </a:p>
          <a:p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Practicals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(con’t)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Start!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Studying scripture with my international friends</a:t>
            </a:r>
          </a:p>
          <a:p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429000"/>
            <a:ext cx="4572000" cy="16002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</a:pPr>
            <a:r>
              <a:rPr lang="en-US" sz="2800" cap="all" dirty="0" smtClean="0">
                <a:solidFill>
                  <a:schemeClr val="bg1">
                    <a:lumMod val="85000"/>
                  </a:schemeClr>
                </a:solidFill>
                <a:latin typeface="Century Gothic" pitchFamily="34" charset="0"/>
              </a:rPr>
              <a:t>Starting a </a:t>
            </a:r>
          </a:p>
          <a:p>
            <a:pPr>
              <a:spcBef>
                <a:spcPts val="400"/>
              </a:spcBef>
            </a:pPr>
            <a:r>
              <a:rPr lang="en-US" sz="2800" cap="all" dirty="0" smtClean="0">
                <a:solidFill>
                  <a:schemeClr val="bg1">
                    <a:lumMod val="85000"/>
                  </a:schemeClr>
                </a:solidFill>
                <a:latin typeface="Century Gothic" pitchFamily="34" charset="0"/>
              </a:rPr>
              <a:t>Cross Cultural Evangelistic Bible study</a:t>
            </a:r>
            <a:endParaRPr lang="en-US" sz="2800" cap="all" dirty="0">
              <a:solidFill>
                <a:schemeClr val="bg1">
                  <a:lumMod val="8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1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Practicals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(con’t)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Practicals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(con’t)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 startAt="7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Applying scripture </a:t>
            </a:r>
          </a:p>
          <a:p>
            <a:pPr marL="1314450" lvl="2" indent="-514350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Read from their perspective</a:t>
            </a:r>
          </a:p>
          <a:p>
            <a:pPr marL="1314450" lvl="2" indent="-514350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Identify relevant / obtainable challenge</a:t>
            </a:r>
          </a:p>
          <a:p>
            <a:pPr marL="1314450" lvl="2" indent="-514350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Practice </a:t>
            </a:r>
            <a:r>
              <a:rPr lang="en-US" i="1" u="sng" dirty="0" smtClean="0">
                <a:solidFill>
                  <a:schemeClr val="bg1"/>
                </a:solidFill>
                <a:latin typeface="Century Gothic" pitchFamily="34" charset="0"/>
              </a:rPr>
              <a:t>with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them </a:t>
            </a:r>
          </a:p>
          <a:p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Conclusions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514350" indent="-514350">
              <a:lnSpc>
                <a:spcPct val="12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Opportunity on campus</a:t>
            </a:r>
          </a:p>
          <a:p>
            <a:pPr marL="514350" indent="-514350">
              <a:lnSpc>
                <a:spcPct val="12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Cultural differences in perspective exist</a:t>
            </a:r>
          </a:p>
          <a:p>
            <a:pPr marL="514350" indent="-514350">
              <a:lnSpc>
                <a:spcPct val="12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Need to develop understanding of perspective through relationship</a:t>
            </a:r>
          </a:p>
          <a:p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Conclusions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(con’t)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sz="4600" dirty="0" smtClean="0">
                <a:solidFill>
                  <a:schemeClr val="bg1"/>
                </a:solidFill>
                <a:latin typeface="Century Gothic" pitchFamily="34" charset="0"/>
              </a:rPr>
              <a:t>Where are you at? </a:t>
            </a:r>
          </a:p>
          <a:p>
            <a:pPr marL="514350" indent="-514350">
              <a:buNone/>
            </a:pPr>
            <a:r>
              <a:rPr lang="en-US" sz="4000" dirty="0" smtClean="0">
                <a:solidFill>
                  <a:srgbClr val="FFFF00"/>
                </a:solidFill>
                <a:latin typeface="Century Gothic" pitchFamily="34" charset="0"/>
              </a:rPr>
              <a:t>Invitation to…</a:t>
            </a: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914400" lvl="1" indent="-514350">
              <a:lnSpc>
                <a:spcPct val="140000"/>
              </a:lnSpc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Make international friends</a:t>
            </a:r>
          </a:p>
          <a:p>
            <a:pPr marL="914400" lvl="1" indent="-514350">
              <a:lnSpc>
                <a:spcPct val="140000"/>
              </a:lnSpc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Engage in spiritual conversations</a:t>
            </a:r>
          </a:p>
          <a:p>
            <a:pPr marL="914400" lvl="1" indent="-514350">
              <a:lnSpc>
                <a:spcPct val="140000"/>
              </a:lnSpc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Start a study</a:t>
            </a:r>
          </a:p>
          <a:p>
            <a:pPr marL="914400" lvl="1" indent="-514350">
              <a:lnSpc>
                <a:spcPct val="140000"/>
              </a:lnSpc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Pursue Jesus with  your friend(s)</a:t>
            </a:r>
          </a:p>
          <a:p>
            <a:pPr marL="914400" lvl="1" indent="-514350">
              <a:lnSpc>
                <a:spcPct val="140000"/>
              </a:lnSpc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Learn more about a specific population and their perspective</a:t>
            </a:r>
          </a:p>
          <a:p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Frutiger 45 Light" pitchFamily="34" charset="0"/>
              </a:rPr>
              <a:t>Q &amp; A</a:t>
            </a:r>
            <a:endParaRPr lang="en-US" b="1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Welcome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</a:rPr>
              <a:t>About Allison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IVCF staff 7 years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International student in Spain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New favorite food – belt noodle</a:t>
            </a:r>
          </a:p>
          <a:p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</a:rPr>
              <a:t>About Brian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IVCF staff 4 years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International student in Japan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Had a tiger in his basement</a:t>
            </a:r>
          </a:p>
          <a:p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8" name="Picture 7" descr="Food (8).JPG"/>
          <p:cNvPicPr>
            <a:picLocks noChangeAspect="1"/>
          </p:cNvPicPr>
          <p:nvPr/>
        </p:nvPicPr>
        <p:blipFill>
          <a:blip r:embed="rId4" cstate="print"/>
          <a:srcRect l="7489" t="4679" r="16375" b="1747"/>
          <a:stretch>
            <a:fillRect/>
          </a:stretch>
        </p:blipFill>
        <p:spPr>
          <a:xfrm>
            <a:off x="6477000" y="1752600"/>
            <a:ext cx="2091690" cy="20574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" name="Picture 9" descr="brian.jpg"/>
          <p:cNvPicPr>
            <a:picLocks noChangeAspect="1"/>
          </p:cNvPicPr>
          <p:nvPr/>
        </p:nvPicPr>
        <p:blipFill>
          <a:blip r:embed="rId5" cstate="print"/>
          <a:srcRect l="38148" r="18889" b="64444"/>
          <a:stretch>
            <a:fillRect/>
          </a:stretch>
        </p:blipFill>
        <p:spPr>
          <a:xfrm>
            <a:off x="6477000" y="3962400"/>
            <a:ext cx="2071688" cy="22860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14731">
            <a:off x="-8916" y="866806"/>
            <a:ext cx="7772400" cy="136207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Century Gothic" pitchFamily="34" charset="0"/>
              </a:rPr>
              <a:t>Where we’re going</a:t>
            </a:r>
            <a:endParaRPr lang="en-US" sz="4800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14400" y="3276600"/>
            <a:ext cx="7772400" cy="2425701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Why international students?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Seeing Jesus through your friends’ perspective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Gaining practical tools how to start a cross cultural Bible study</a:t>
            </a: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Why International Students?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International Students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</a:rPr>
              <a:t>Huge increases in international student enrollment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&gt;764,000 in the U.S. (2012)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Top host country</a:t>
            </a:r>
          </a:p>
          <a:p>
            <a:pPr lvl="2">
              <a:lnSpc>
                <a:spcPct val="120000"/>
              </a:lnSpc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&gt;250,000 in Canada (2012)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Expect enrollment to double by 2022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Int’l Students 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(con’t)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Century Gothic" pitchFamily="34" charset="0"/>
              </a:rPr>
              <a:t>U.S. enrollment coming from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China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India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South Korea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Saudi Arabia*</a:t>
            </a:r>
          </a:p>
          <a:p>
            <a:pPr marL="914400" lvl="1" indent="-457200">
              <a:buNone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5" name="Content Placeholder 4" descr="1040win-lg.gif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837238" y="2152518"/>
            <a:ext cx="4849562" cy="25718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Int’l Students 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(con’t)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4" name="Picture 2" descr="http://www.notablebiographies.com/images/uewb_08_img05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286001"/>
            <a:ext cx="2095500" cy="2590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5" name="Picture 4" descr="http://www.pbs.org/independentlens/blog/head_question_mar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286000"/>
            <a:ext cx="205740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86" name="Picture 2" descr="http://www.nobelprize.org/nobel_prizes/peace/laureates/2004/maatha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2285999"/>
            <a:ext cx="1905000" cy="26693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38200" y="5029200"/>
            <a:ext cx="2209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Pol Pot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3657600" y="5029200"/>
            <a:ext cx="1981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Wangari Maathai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5029200"/>
            <a:ext cx="2209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“B”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Int’l Students 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(con’t)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indent="3175" algn="ctr">
              <a:lnSpc>
                <a:spcPct val="140000"/>
              </a:lnSpc>
              <a:buNone/>
            </a:pPr>
            <a:r>
              <a:rPr lang="en-US" sz="5400" dirty="0" smtClean="0">
                <a:solidFill>
                  <a:srgbClr val="FFFF00"/>
                </a:solidFill>
                <a:latin typeface="Century Gothic" pitchFamily="34" charset="0"/>
              </a:rPr>
              <a:t>Alumna testimony: </a:t>
            </a:r>
            <a:r>
              <a:rPr lang="en-US" sz="4400" dirty="0" smtClean="0">
                <a:solidFill>
                  <a:schemeClr val="bg1"/>
                </a:solidFill>
                <a:latin typeface="Century Gothic" pitchFamily="34" charset="0"/>
              </a:rPr>
              <a:t>Rutendo Chikuku</a:t>
            </a:r>
            <a:endParaRPr lang="en-US" i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2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1352</Words>
  <Application>Microsoft Office PowerPoint</Application>
  <PresentationFormat>On-screen Show (4:3)</PresentationFormat>
  <Paragraphs>310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Welcome</vt:lpstr>
      <vt:lpstr>Slide 2</vt:lpstr>
      <vt:lpstr>Welcome</vt:lpstr>
      <vt:lpstr>Where we’re going</vt:lpstr>
      <vt:lpstr>Why International Students?</vt:lpstr>
      <vt:lpstr>International Students</vt:lpstr>
      <vt:lpstr>Int’l Students (con’t)</vt:lpstr>
      <vt:lpstr>Int’l Students (con’t)</vt:lpstr>
      <vt:lpstr>Int’l Students (con’t)</vt:lpstr>
      <vt:lpstr>Int’l Students (con’t)</vt:lpstr>
      <vt:lpstr>Int’l Students (con’t)</vt:lpstr>
      <vt:lpstr>Perspective</vt:lpstr>
      <vt:lpstr>Slide 13</vt:lpstr>
      <vt:lpstr>  </vt:lpstr>
      <vt:lpstr>  </vt:lpstr>
      <vt:lpstr>  </vt:lpstr>
      <vt:lpstr>Practicals</vt:lpstr>
      <vt:lpstr>Practicals</vt:lpstr>
      <vt:lpstr>Practicals (con’t)</vt:lpstr>
      <vt:lpstr>Practicals (con’t)</vt:lpstr>
      <vt:lpstr>Practicals (con’t)</vt:lpstr>
      <vt:lpstr>Conclusions</vt:lpstr>
      <vt:lpstr>Conclusions (con’t)</vt:lpstr>
      <vt:lpstr>Q &amp; 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Li</dc:creator>
  <cp:lastModifiedBy>Allison Schafer</cp:lastModifiedBy>
  <cp:revision>107</cp:revision>
  <dcterms:created xsi:type="dcterms:W3CDTF">2012-11-15T22:41:21Z</dcterms:created>
  <dcterms:modified xsi:type="dcterms:W3CDTF">2013-03-27T15:58:53Z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FolderId">
    <vt:lpwstr/>
  </property>
  <property fmtid="{D5CDD505-2E9C-101B-9397-08002B2CF9AE}" pid="3" name="Offisync_SaveTime">
    <vt:lpwstr/>
  </property>
  <property fmtid="{D5CDD505-2E9C-101B-9397-08002B2CF9AE}" pid="4" name="Offisync_IsSaved">
    <vt:lpwstr>False</vt:lpwstr>
  </property>
  <property fmtid="{D5CDD505-2E9C-101B-9397-08002B2CF9AE}" pid="5" name="Offisync_UniqueId">
    <vt:lpwstr>277101;21362472</vt:lpwstr>
  </property>
  <property fmtid="{D5CDD505-2E9C-101B-9397-08002B2CF9AE}" pid="6" name="CentralDesktop_MDAdded">
    <vt:lpwstr>True</vt:lpwstr>
  </property>
  <property fmtid="{D5CDD505-2E9C-101B-9397-08002B2CF9AE}" pid="7" name="Offisync_FileTitle">
    <vt:lpwstr/>
  </property>
  <property fmtid="{D5CDD505-2E9C-101B-9397-08002B2CF9AE}" pid="8" name="Offisync_UpdateToken">
    <vt:lpwstr>2012-11-28T11:14:04-0800</vt:lpwstr>
  </property>
  <property fmtid="{D5CDD505-2E9C-101B-9397-08002B2CF9AE}" pid="9" name="Offisync_ProviderName">
    <vt:lpwstr>Central Desktop</vt:lpwstr>
  </property>
</Properties>
</file>