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85" r:id="rId4"/>
    <p:sldId id="261" r:id="rId5"/>
    <p:sldId id="272" r:id="rId6"/>
    <p:sldId id="264" r:id="rId7"/>
    <p:sldId id="265" r:id="rId8"/>
    <p:sldId id="266" r:id="rId9"/>
    <p:sldId id="268" r:id="rId10"/>
    <p:sldId id="269" r:id="rId11"/>
    <p:sldId id="270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3" r:id="rId20"/>
    <p:sldId id="286" r:id="rId21"/>
    <p:sldId id="274" r:id="rId22"/>
    <p:sldId id="275" r:id="rId23"/>
    <p:sldId id="277" r:id="rId24"/>
    <p:sldId id="258" r:id="rId25"/>
    <p:sldId id="276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44"/>
    <a:srgbClr val="00022E"/>
    <a:srgbClr val="FDB913"/>
    <a:srgbClr val="001F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72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48D81-D518-43D2-A818-2A502332E988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4993A-9F63-4A56-BD34-3AFB01777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CF87A-5BC1-9845-B49C-65ADAC7E02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Blow up map</a:t>
            </a:r>
            <a:r>
              <a:rPr lang="en-US" baseline="0" dirty="0" smtClean="0"/>
              <a:t> of campus &amp; have people place themselves on it, other Christians they know, and non-Christians they know, then pray for them.</a:t>
            </a:r>
          </a:p>
          <a:p>
            <a:r>
              <a:rPr lang="en-US" dirty="0" smtClean="0"/>
              <a:t>Small Risk Example: Taking for a prayer walk, having them help</a:t>
            </a:r>
            <a:r>
              <a:rPr lang="en-US" baseline="0" dirty="0" smtClean="0"/>
              <a:t> with cooking and bring a friend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CF87A-5BC1-9845-B49C-65ADAC7E02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CF87A-5BC1-9845-B49C-65ADAC7E02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CF87A-5BC1-9845-B49C-65ADAC7E02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Core Meeting: Each week someone gets an opportunity to share</a:t>
            </a:r>
            <a:r>
              <a:rPr lang="en-US" baseline="0" dirty="0" smtClean="0"/>
              <a:t> their testimony, make something from their country. Pray for that nation. Give examples of mission based around family – no one is left behind. Who is left out in our community? How can we care for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CF87A-5BC1-9845-B49C-65ADAC7E02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CF87A-5BC1-9845-B49C-65ADAC7E02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3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105400" y="4267200"/>
            <a:ext cx="3048000" cy="0"/>
          </a:xfrm>
          <a:prstGeom prst="line">
            <a:avLst/>
          </a:prstGeom>
          <a:ln w="76200" cap="rnd">
            <a:solidFill>
              <a:srgbClr val="72BF44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1F49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400" y="4357048"/>
            <a:ext cx="1485900" cy="4435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2BF44"/>
                </a:solidFill>
                <a:latin typeface="Frutiger LT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0999" y="78380"/>
            <a:ext cx="1054289" cy="37882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Frutiger LT 45 Light" panose="020B0402020204020204" pitchFamily="34" charset="0"/>
              </a:defRPr>
            </a:lvl1pPr>
          </a:lstStyle>
          <a:p>
            <a:fld id="{7D218FB2-226E-4BBB-8F07-570A700A4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72BF4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5105400" y="3897010"/>
            <a:ext cx="4038601" cy="192024"/>
          </a:xfrm>
          <a:prstGeom prst="rect">
            <a:avLst/>
          </a:prstGeom>
          <a:solidFill>
            <a:srgbClr val="72BF44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3058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71747"/>
            <a:ext cx="4876800" cy="179748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22E"/>
                </a:solidFill>
                <a:latin typeface="Frutiger LT 45 Light" panose="020B0402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105400" y="3951940"/>
            <a:ext cx="25908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315200" y="4038600"/>
            <a:ext cx="1524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295900" y="4191000"/>
            <a:ext cx="2019300" cy="0"/>
          </a:xfrm>
          <a:prstGeom prst="line">
            <a:avLst/>
          </a:prstGeom>
          <a:ln w="57150" cap="rnd">
            <a:solidFill>
              <a:srgbClr val="72BF44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181600" y="4343400"/>
            <a:ext cx="2819400" cy="0"/>
          </a:xfrm>
          <a:prstGeom prst="line">
            <a:avLst/>
          </a:prstGeom>
          <a:ln w="28575" cap="rnd">
            <a:solidFill>
              <a:srgbClr val="72BF44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338666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55626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55626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966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5075"/>
            <a:ext cx="8229600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5837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5837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1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5075"/>
            <a:ext cx="8229600" cy="898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40188" cy="533400"/>
          </a:xfrm>
          <a:solidFill>
            <a:srgbClr val="72BF44">
              <a:alpha val="30196"/>
            </a:srgbClr>
          </a:solidFill>
          <a:ln>
            <a:solidFill>
              <a:srgbClr val="72BF44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6000"/>
            <a:ext cx="4041775" cy="533400"/>
          </a:xfrm>
          <a:solidFill>
            <a:srgbClr val="72BF44">
              <a:alpha val="30196"/>
            </a:srgbClr>
          </a:solidFill>
          <a:ln>
            <a:solidFill>
              <a:srgbClr val="72BF44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10200" y="1191196"/>
            <a:ext cx="3429000" cy="79000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057400"/>
            <a:ext cx="3429000" cy="4724400"/>
          </a:xfrm>
        </p:spPr>
        <p:txBody>
          <a:bodyPr/>
          <a:lstStyle>
            <a:lvl1pPr marL="0" indent="0">
              <a:buNone/>
              <a:defRPr sz="1400">
                <a:solidFill>
                  <a:srgbClr val="00022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99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140869" y="3031331"/>
            <a:ext cx="4648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143000"/>
            <a:ext cx="4419600" cy="4495800"/>
          </a:xfrm>
          <a:solidFill>
            <a:srgbClr val="EAEAEA"/>
          </a:solidFill>
          <a:ln w="50800" cmpd="thickThin">
            <a:solidFill>
              <a:srgbClr val="FFFFFF"/>
            </a:solidFill>
            <a:miter lim="800000"/>
          </a:ln>
          <a:effectLst>
            <a:outerShdw blurRad="127000" dist="25400" dir="4800000" algn="ctr" rotWithShape="0">
              <a:srgbClr val="00022E">
                <a:alpha val="3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819400"/>
            <a:ext cx="2819400" cy="2819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8FB2-226E-4BBB-8F07-570A700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58875"/>
            <a:ext cx="82296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75" y="690798"/>
            <a:ext cx="1953526" cy="439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268822"/>
            <a:ext cx="9144000" cy="160184"/>
          </a:xfrm>
          <a:prstGeom prst="rect">
            <a:avLst/>
          </a:prstGeom>
          <a:solidFill>
            <a:srgbClr val="72BF4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 flipV="1">
            <a:off x="2" y="381000"/>
            <a:ext cx="9144000" cy="96012"/>
          </a:xfrm>
          <a:prstGeom prst="rect">
            <a:avLst/>
          </a:prstGeom>
          <a:solidFill>
            <a:srgbClr val="72BF44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410201" y="477012"/>
            <a:ext cx="3733801" cy="180035"/>
          </a:xfrm>
          <a:prstGeom prst="rect">
            <a:avLst/>
          </a:prstGeom>
          <a:solidFill>
            <a:srgbClr val="72BF44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1F49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0"/>
            <a:ext cx="838200" cy="348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  <a:latin typeface="Frutiger LT 45 Light" panose="020B0402020204020204" pitchFamily="34" charset="0"/>
              </a:defRPr>
            </a:lvl1pPr>
          </a:lstStyle>
          <a:p>
            <a:fld id="{7D218FB2-226E-4BBB-8F07-570A700A4E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10201" y="533400"/>
            <a:ext cx="2895599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43800" y="643132"/>
            <a:ext cx="12954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991600" y="1"/>
            <a:ext cx="152402" cy="65704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64432" y="1"/>
            <a:ext cx="152402" cy="65704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i="1" kern="1200">
          <a:solidFill>
            <a:srgbClr val="00206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DB913"/>
        </a:buClr>
        <a:buFont typeface="Frutiger LT 45 Light" panose="020B0402020204020204" pitchFamily="34" charset="0"/>
        <a:buChar char="•"/>
        <a:defRPr sz="3200" kern="1200">
          <a:solidFill>
            <a:srgbClr val="00022E"/>
          </a:solidFill>
          <a:latin typeface="Frutiger LT 45 Light" panose="020B0402020204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rgbClr val="72BF44"/>
        </a:buClr>
        <a:buSzPct val="50000"/>
        <a:buFont typeface="Wingdings" panose="05000000000000000000" pitchFamily="2" charset="2"/>
        <a:buChar char="q"/>
        <a:defRPr sz="2800" kern="1200">
          <a:solidFill>
            <a:srgbClr val="72BF44"/>
          </a:solidFill>
          <a:latin typeface="Frutiger LT 45 Light" panose="020B0402020204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001F49"/>
        </a:buClr>
        <a:buSzPct val="50000"/>
        <a:buFont typeface="Frutiger LT 45 Light" panose="020B0402020204020204" pitchFamily="34" charset="0"/>
        <a:buChar char="•"/>
        <a:defRPr sz="2400" kern="1200">
          <a:solidFill>
            <a:srgbClr val="001F49"/>
          </a:solidFill>
          <a:latin typeface="Frutiger LT 45 Light" panose="020B040202020402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001F49"/>
        </a:buClr>
        <a:buSzPct val="50000"/>
        <a:buFont typeface="Frutiger LT 45 Light" panose="020B0402020204020204" pitchFamily="34" charset="0"/>
        <a:buChar char="•"/>
        <a:defRPr sz="2000" kern="1200">
          <a:solidFill>
            <a:srgbClr val="001F49"/>
          </a:solidFill>
          <a:latin typeface="Frutiger LT 45 Light" panose="020B040202020402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FDB913"/>
        </a:buClr>
        <a:buSzPct val="50000"/>
        <a:buFont typeface="Wingdings" panose="05000000000000000000" pitchFamily="2" charset="2"/>
        <a:buChar char="q"/>
        <a:defRPr sz="2000" kern="1200">
          <a:solidFill>
            <a:srgbClr val="FDB913"/>
          </a:solidFill>
          <a:latin typeface="Frutiger LT 45 Light" panose="020B04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9487" cy="365164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Planting Among Internationals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876800" cy="533400"/>
          </a:xfrm>
        </p:spPr>
        <p:txBody>
          <a:bodyPr>
            <a:noAutofit/>
          </a:bodyPr>
          <a:lstStyle/>
          <a:p>
            <a:r>
              <a:rPr lang="en-US" sz="1600" dirty="0"/>
              <a:t>Brian </a:t>
            </a:r>
            <a:r>
              <a:rPr lang="en-US" sz="1600" dirty="0" smtClean="0"/>
              <a:t>Chukwu-Smith - Adri Fonteijn - Megan </a:t>
            </a:r>
            <a:r>
              <a:rPr lang="en-US" sz="1600" dirty="0"/>
              <a:t>Leong</a:t>
            </a:r>
          </a:p>
        </p:txBody>
      </p:sp>
    </p:spTree>
    <p:extLst>
      <p:ext uri="{BB962C8B-B14F-4D97-AF65-F5344CB8AC3E}">
        <p14:creationId xmlns:p14="http://schemas.microsoft.com/office/powerpoint/2010/main" val="8042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SCF53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r="9087"/>
          <a:stretch/>
        </p:blipFill>
        <p:spPr>
          <a:xfrm>
            <a:off x="2514600" y="786470"/>
            <a:ext cx="3890121" cy="57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010400" cy="8382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Importance of Apprenticeship</a:t>
            </a:r>
            <a:endParaRPr lang="en-US" sz="3600" dirty="0"/>
          </a:p>
        </p:txBody>
      </p:sp>
      <p:pic>
        <p:nvPicPr>
          <p:cNvPr id="4" name="Content Placeholder 3" descr="Josephin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t="9211" b="29376"/>
          <a:stretch/>
        </p:blipFill>
        <p:spPr>
          <a:xfrm>
            <a:off x="1752600" y="1447800"/>
            <a:ext cx="5396735" cy="4979215"/>
          </a:xfrm>
        </p:spPr>
      </p:pic>
    </p:spTree>
    <p:extLst>
      <p:ext uri="{BB962C8B-B14F-4D97-AF65-F5344CB8AC3E}">
        <p14:creationId xmlns:p14="http://schemas.microsoft.com/office/powerpoint/2010/main" val="275457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ISM best practices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000" dirty="0"/>
              <a:t>Pray</a:t>
            </a:r>
          </a:p>
          <a:p>
            <a:r>
              <a:rPr lang="en" sz="4000" dirty="0"/>
              <a:t>Prep</a:t>
            </a:r>
          </a:p>
          <a:p>
            <a:r>
              <a:rPr lang="en" sz="4000" dirty="0"/>
              <a:t>Go</a:t>
            </a:r>
          </a:p>
          <a:p>
            <a:r>
              <a:rPr lang="en" sz="4000" dirty="0" smtClean="0"/>
              <a:t>Gather</a:t>
            </a:r>
          </a:p>
          <a:p>
            <a:r>
              <a:rPr lang="en" sz="4000" dirty="0" smtClean="0"/>
              <a:t>ISM Distinctives</a:t>
            </a:r>
            <a:endParaRPr lang="en" sz="4000" dirty="0"/>
          </a:p>
          <a:p>
            <a:r>
              <a:rPr lang="en" sz="4000" dirty="0" smtClean="0"/>
              <a:t>Self care</a:t>
            </a:r>
            <a:endParaRPr lang="en" sz="4000" dirty="0"/>
          </a:p>
        </p:txBody>
      </p:sp>
    </p:spTree>
    <p:extLst>
      <p:ext uri="{BB962C8B-B14F-4D97-AF65-F5344CB8AC3E}">
        <p14:creationId xmlns:p14="http://schemas.microsoft.com/office/powerpoint/2010/main" val="368422958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Pray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Discern </a:t>
            </a:r>
            <a:endParaRPr lang="en" dirty="0" smtClean="0"/>
          </a:p>
          <a:p>
            <a:pPr lvl="1"/>
            <a:r>
              <a:rPr lang="en" dirty="0" smtClean="0"/>
              <a:t>images</a:t>
            </a:r>
            <a:r>
              <a:rPr lang="en" dirty="0"/>
              <a:t>, songs, </a:t>
            </a:r>
            <a:r>
              <a:rPr lang="en" dirty="0" smtClean="0"/>
              <a:t>scriptures</a:t>
            </a:r>
            <a:endParaRPr lang="en" dirty="0"/>
          </a:p>
          <a:p>
            <a:r>
              <a:rPr lang="en" dirty="0" smtClean="0"/>
              <a:t>Partner </a:t>
            </a:r>
            <a:r>
              <a:rPr lang="en" dirty="0"/>
              <a:t>in </a:t>
            </a:r>
            <a:r>
              <a:rPr lang="en" dirty="0" smtClean="0"/>
              <a:t>prayer</a:t>
            </a:r>
          </a:p>
          <a:p>
            <a:pPr lvl="1"/>
            <a:r>
              <a:rPr lang="en-US" dirty="0" smtClean="0"/>
              <a:t>S</a:t>
            </a:r>
            <a:r>
              <a:rPr lang="en" dirty="0" smtClean="0"/>
              <a:t>tudents,MPD partners, staff, supervisor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285343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Preparing to go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Vision</a:t>
            </a:r>
          </a:p>
          <a:p>
            <a:r>
              <a:rPr lang="en" dirty="0" smtClean="0"/>
              <a:t>Language</a:t>
            </a:r>
            <a:endParaRPr lang="en" dirty="0"/>
          </a:p>
          <a:p>
            <a:pPr lvl="1"/>
            <a:r>
              <a:rPr lang="en" dirty="0" smtClean="0"/>
              <a:t>it matters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5313354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Show up &amp; prayer walk</a:t>
            </a:r>
          </a:p>
          <a:p>
            <a:r>
              <a:rPr lang="en" dirty="0" smtClean="0"/>
              <a:t>Scout </a:t>
            </a:r>
            <a:endParaRPr lang="en" dirty="0"/>
          </a:p>
          <a:p>
            <a:r>
              <a:rPr lang="en" dirty="0" smtClean="0"/>
              <a:t>Note </a:t>
            </a:r>
            <a:r>
              <a:rPr lang="en" dirty="0"/>
              <a:t>needs of int’ls</a:t>
            </a:r>
          </a:p>
          <a:p>
            <a:r>
              <a:rPr lang="en" dirty="0" smtClean="0"/>
              <a:t>Your </a:t>
            </a:r>
            <a:r>
              <a:rPr lang="en" dirty="0"/>
              <a:t>visit is a live inductive study</a:t>
            </a:r>
          </a:p>
        </p:txBody>
      </p:sp>
    </p:spTree>
    <p:extLst>
      <p:ext uri="{BB962C8B-B14F-4D97-AF65-F5344CB8AC3E}">
        <p14:creationId xmlns:p14="http://schemas.microsoft.com/office/powerpoint/2010/main" val="272039052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Gathering (the “who”)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Looking for </a:t>
            </a:r>
          </a:p>
          <a:p>
            <a:pPr lvl="1"/>
            <a:r>
              <a:rPr lang="en" dirty="0" smtClean="0"/>
              <a:t>Bridge builders</a:t>
            </a:r>
          </a:p>
          <a:p>
            <a:pPr lvl="1"/>
            <a:r>
              <a:rPr lang="en" dirty="0" smtClean="0"/>
              <a:t>Informants </a:t>
            </a:r>
            <a:r>
              <a:rPr lang="en" dirty="0"/>
              <a:t>(</a:t>
            </a:r>
            <a:r>
              <a:rPr lang="en" dirty="0" smtClean="0"/>
              <a:t>insiders)</a:t>
            </a:r>
          </a:p>
          <a:p>
            <a:pPr lvl="1"/>
            <a:r>
              <a:rPr lang="en" dirty="0" smtClean="0"/>
              <a:t>People </a:t>
            </a:r>
            <a:r>
              <a:rPr lang="en" dirty="0"/>
              <a:t>of peace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687764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Gathering </a:t>
            </a:r>
            <a:r>
              <a:rPr lang="en" dirty="0" smtClean="0"/>
              <a:t>(the “how”)</a:t>
            </a:r>
            <a:endParaRPr lang="en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Ask for input on structures</a:t>
            </a:r>
          </a:p>
          <a:p>
            <a:r>
              <a:rPr lang="en" dirty="0" smtClean="0"/>
              <a:t>Food </a:t>
            </a:r>
            <a:r>
              <a:rPr lang="en" dirty="0"/>
              <a:t>(double hospitality)</a:t>
            </a:r>
          </a:p>
          <a:p>
            <a:r>
              <a:rPr lang="en" dirty="0"/>
              <a:t>Actions, not titles, give several options</a:t>
            </a:r>
          </a:p>
          <a:p>
            <a:r>
              <a:rPr lang="en" dirty="0" smtClean="0"/>
              <a:t>Help </a:t>
            </a:r>
            <a:r>
              <a:rPr lang="en" dirty="0"/>
              <a:t>students lead each other into </a:t>
            </a:r>
            <a:r>
              <a:rPr lang="en" dirty="0" smtClean="0"/>
              <a:t>encounter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12331221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Self care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Peers &amp; mentors</a:t>
            </a:r>
          </a:p>
          <a:p>
            <a:r>
              <a:rPr lang="en" dirty="0" smtClean="0"/>
              <a:t>Stuff </a:t>
            </a:r>
            <a:r>
              <a:rPr lang="en" dirty="0"/>
              <a:t>you can “win” at</a:t>
            </a:r>
          </a:p>
          <a:p>
            <a:r>
              <a:rPr lang="en" dirty="0" smtClean="0"/>
              <a:t>High </a:t>
            </a:r>
            <a:r>
              <a:rPr lang="en" dirty="0"/>
              <a:t>intensity &amp; retreats</a:t>
            </a:r>
          </a:p>
          <a:p>
            <a:r>
              <a:rPr lang="en" dirty="0" smtClean="0"/>
              <a:t>Find </a:t>
            </a:r>
            <a:r>
              <a:rPr lang="en" dirty="0"/>
              <a:t>a coach</a:t>
            </a:r>
          </a:p>
        </p:txBody>
      </p:sp>
    </p:spTree>
    <p:extLst>
      <p:ext uri="{BB962C8B-B14F-4D97-AF65-F5344CB8AC3E}">
        <p14:creationId xmlns:p14="http://schemas.microsoft.com/office/powerpoint/2010/main" val="177961853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you in the planting stage?</a:t>
            </a:r>
          </a:p>
          <a:p>
            <a:r>
              <a:rPr lang="en-US" dirty="0" smtClean="0"/>
              <a:t>What are you currently struggling with in planting? What road blocks or obstacles exist?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43400"/>
            <a:ext cx="7178040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Chapter Planting Among Internationals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ISM Planting Framework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Best Practices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7015342"/>
              </p:ext>
            </p:extLst>
          </p:nvPr>
        </p:nvGraphicFramePr>
        <p:xfrm>
          <a:off x="0" y="0"/>
          <a:ext cx="9144000" cy="591517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86000"/>
                <a:gridCol w="2566613"/>
                <a:gridCol w="2005387"/>
                <a:gridCol w="2286000"/>
              </a:tblGrid>
              <a:tr h="7030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Stage 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Stage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Stage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Stage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dirty="0" smtClean="0">
                          <a:solidFill>
                            <a:srgbClr val="000000"/>
                          </a:solidFill>
                        </a:rPr>
                        <a:t>Primary Focus: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Finding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pMCs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building a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 family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6-10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core, 15-25 total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1+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group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4-10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pMCs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developing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 apprentices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15 networks accessed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Reach 500 faculty/students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Primary Focus: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Developing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a Core &amp;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Experimenting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in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activity</a:t>
                      </a:r>
                    </a:p>
                    <a:p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8-15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core, 30-50 total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2+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groups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Marker: Core is trying mission, inviting, and beginning to be apprenticed/lead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457200" lvl="1" indent="0">
                        <a:buNone/>
                      </a:pP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Primary Focus: Developing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leaders</a:t>
                      </a: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8-20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core, 40-60 total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Core team expanding influence, sharing leadership &amp; ownership of ministry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Students lead GIGs/are engaged in evangelism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Expanding network of students form different countries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Primary Focus: Building</a:t>
                      </a: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Increasing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quality, variety of outreach, new ethnic groups and departments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Key volunteers arise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Staff team grows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1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 table group read and answer the following questions:</a:t>
            </a:r>
          </a:p>
          <a:p>
            <a:pPr lvl="1" fontAlgn="base"/>
            <a:r>
              <a:rPr lang="en-US" dirty="0"/>
              <a:t>In what stage is this plant?</a:t>
            </a:r>
          </a:p>
          <a:p>
            <a:pPr lvl="1" fontAlgn="base"/>
            <a:r>
              <a:rPr lang="en-US" dirty="0"/>
              <a:t>Describe the problem.</a:t>
            </a:r>
          </a:p>
          <a:p>
            <a:pPr lvl="1" fontAlgn="base"/>
            <a:r>
              <a:rPr lang="en-US" dirty="0"/>
              <a:t>What are the components that contribute to the problem?</a:t>
            </a:r>
          </a:p>
          <a:p>
            <a:pPr lvl="1" fontAlgn="base"/>
            <a:r>
              <a:rPr lang="en-US" dirty="0"/>
              <a:t>What would be the desirable outcome?</a:t>
            </a:r>
          </a:p>
          <a:p>
            <a:pPr lvl="1" fontAlgn="base"/>
            <a:r>
              <a:rPr lang="en-US" dirty="0"/>
              <a:t>Give one or multiple ways to move towards the desirable outcome.</a:t>
            </a:r>
          </a:p>
          <a:p>
            <a:pPr lvl="1" fontAlgn="base"/>
            <a:r>
              <a:rPr lang="en-US" b="1" dirty="0"/>
              <a:t>Highlight the problems and give your recommendation(s) to the large group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14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Share </a:t>
            </a:r>
            <a:r>
              <a:rPr lang="en-US" dirty="0"/>
              <a:t>your problem to your table group, include:</a:t>
            </a:r>
          </a:p>
          <a:p>
            <a:pPr lvl="1" fontAlgn="base"/>
            <a:r>
              <a:rPr lang="en-US" dirty="0"/>
              <a:t>What type of campus are you on?</a:t>
            </a:r>
          </a:p>
          <a:p>
            <a:pPr lvl="1" fontAlgn="base"/>
            <a:r>
              <a:rPr lang="en-US" dirty="0"/>
              <a:t>Where are you in the planting stage?</a:t>
            </a:r>
          </a:p>
          <a:p>
            <a:pPr lvl="1" fontAlgn="base"/>
            <a:r>
              <a:rPr lang="en-US" dirty="0"/>
              <a:t>What is the road block / problem you're </a:t>
            </a:r>
            <a:r>
              <a:rPr lang="en-US" dirty="0" smtClean="0"/>
              <a:t>running into?</a:t>
            </a:r>
            <a:endParaRPr lang="en-US" dirty="0"/>
          </a:p>
          <a:p>
            <a:pPr lvl="1" fontAlgn="base"/>
            <a:r>
              <a:rPr lang="en-US" dirty="0" smtClean="0"/>
              <a:t>Work together to create a potential plan of attack moving forward.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9487" cy="365164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Planting Among Internationals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876800" cy="533400"/>
          </a:xfrm>
        </p:spPr>
        <p:txBody>
          <a:bodyPr>
            <a:noAutofit/>
          </a:bodyPr>
          <a:lstStyle/>
          <a:p>
            <a:r>
              <a:rPr lang="en-US" sz="1600" dirty="0"/>
              <a:t>Brian </a:t>
            </a:r>
            <a:r>
              <a:rPr lang="en-US" sz="1600" dirty="0" smtClean="0"/>
              <a:t>Chukwu-Smith - Adri Fonteijn - Megan </a:t>
            </a:r>
            <a:r>
              <a:rPr lang="en-US" sz="1600" dirty="0"/>
              <a:t>Leong</a:t>
            </a:r>
          </a:p>
        </p:txBody>
      </p:sp>
    </p:spTree>
    <p:extLst>
      <p:ext uri="{BB962C8B-B14F-4D97-AF65-F5344CB8AC3E}">
        <p14:creationId xmlns:p14="http://schemas.microsoft.com/office/powerpoint/2010/main" val="3163321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you need the logo…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1750"/>
            <a:ext cx="7620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9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(italic, not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Frutiger</a:t>
            </a:r>
            <a:r>
              <a:rPr lang="en-US" dirty="0" smtClean="0"/>
              <a:t> LT 45 Light</a:t>
            </a:r>
          </a:p>
          <a:p>
            <a:pPr lvl="1"/>
            <a:r>
              <a:rPr lang="en-US" dirty="0" smtClean="0"/>
              <a:t>Green = Red:114 Green:191 Blue:68</a:t>
            </a:r>
          </a:p>
          <a:p>
            <a:pPr lvl="2"/>
            <a:r>
              <a:rPr lang="en-US" dirty="0" smtClean="0"/>
              <a:t>All other text is a dark blue:</a:t>
            </a:r>
          </a:p>
          <a:p>
            <a:pPr lvl="3"/>
            <a:r>
              <a:rPr lang="en-US" dirty="0" smtClean="0"/>
              <a:t>Red:0 Green:31 Blue:73</a:t>
            </a:r>
          </a:p>
          <a:p>
            <a:pPr lvl="4"/>
            <a:r>
              <a:rPr lang="en-US" dirty="0" smtClean="0"/>
              <a:t>Some accent orange = Red:253 Green:185 Blue:19</a:t>
            </a:r>
          </a:p>
          <a:p>
            <a:r>
              <a:rPr lang="en-US" dirty="0" smtClean="0"/>
              <a:t>If you don’t have </a:t>
            </a:r>
            <a:r>
              <a:rPr lang="en-US" dirty="0" err="1" smtClean="0"/>
              <a:t>Frutiger</a:t>
            </a:r>
            <a:r>
              <a:rPr lang="en-US" dirty="0" smtClean="0"/>
              <a:t> you can </a:t>
            </a:r>
            <a:r>
              <a:rPr lang="en-US" dirty="0"/>
              <a:t>download it here (http://</a:t>
            </a:r>
            <a:r>
              <a:rPr lang="en-US" dirty="0" smtClean="0"/>
              <a:t>2100.intervarsity.org/resources/frutiger-font)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5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947601"/>
              </p:ext>
            </p:extLst>
          </p:nvPr>
        </p:nvGraphicFramePr>
        <p:xfrm>
          <a:off x="0" y="0"/>
          <a:ext cx="9144000" cy="591517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86000"/>
                <a:gridCol w="2566613"/>
                <a:gridCol w="2005387"/>
                <a:gridCol w="2286000"/>
              </a:tblGrid>
              <a:tr h="7030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Stage 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Stage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Stage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Stage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dirty="0" smtClean="0">
                          <a:solidFill>
                            <a:srgbClr val="000000"/>
                          </a:solidFill>
                        </a:rPr>
                        <a:t>Primary Focus: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Finding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pMCs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building a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 family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6-10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core, 15-25 total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1+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group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4-10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pMCs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developing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 apprentices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15 networks accessed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Reach 500 faculty/students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Primary Focus: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Developing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a Core &amp;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Experimenting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in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activity</a:t>
                      </a:r>
                    </a:p>
                    <a:p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8-15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core, 30-50 total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2+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groups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Marker: Core is trying mission, inviting, and beginning to be apprenticed/lead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457200" lvl="1" indent="0">
                        <a:buNone/>
                      </a:pP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Primary Focus: Developing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leaders</a:t>
                      </a: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8-20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missional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core, 40-60 total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Core team expanding influence, sharing leadership &amp; ownership of ministry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Students lead GIGs/are engaged in evangelism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Expanding network of students form different countries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Primary Focus: Building</a:t>
                      </a: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Increasing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quality, variety of outreach, new ethnic groups and departments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Key volunteers arise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Staff team grows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9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575" y="1237771"/>
            <a:ext cx="3883025" cy="59621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General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6575" y="1944715"/>
            <a:ext cx="3883025" cy="506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Stage 1: Forming a </a:t>
            </a:r>
            <a:r>
              <a:rPr lang="en-US" b="1" dirty="0" err="1" smtClean="0"/>
              <a:t>Missional</a:t>
            </a:r>
            <a:r>
              <a:rPr lang="en-US" b="1" dirty="0" smtClean="0"/>
              <a:t> Core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600" dirty="0" smtClean="0"/>
              <a:t>8-15 </a:t>
            </a:r>
            <a:r>
              <a:rPr lang="en-US" sz="1600" dirty="0" err="1" smtClean="0"/>
              <a:t>missional</a:t>
            </a:r>
            <a:r>
              <a:rPr lang="en-US" sz="1600" dirty="0" smtClean="0"/>
              <a:t> core, 15-25 total</a:t>
            </a:r>
          </a:p>
          <a:p>
            <a:r>
              <a:rPr lang="en-US" sz="1600" dirty="0" smtClean="0"/>
              <a:t>2+ </a:t>
            </a:r>
            <a:r>
              <a:rPr lang="en-US" sz="1600" dirty="0" err="1" smtClean="0"/>
              <a:t>missional</a:t>
            </a:r>
            <a:r>
              <a:rPr lang="en-US" sz="1600" dirty="0" smtClean="0"/>
              <a:t> groups</a:t>
            </a:r>
          </a:p>
          <a:p>
            <a:r>
              <a:rPr lang="en-US" sz="1600" dirty="0" smtClean="0"/>
              <a:t>20 </a:t>
            </a:r>
            <a:r>
              <a:rPr lang="en-US" sz="1600" dirty="0" err="1" smtClean="0"/>
              <a:t>pMCs</a:t>
            </a:r>
            <a:r>
              <a:rPr lang="en-US" sz="1600" dirty="0" smtClean="0"/>
              <a:t> developing</a:t>
            </a:r>
          </a:p>
          <a:p>
            <a:r>
              <a:rPr lang="en-US" sz="1600" dirty="0" smtClean="0"/>
              <a:t>4 apprentices</a:t>
            </a:r>
          </a:p>
          <a:p>
            <a:r>
              <a:rPr lang="en-US" sz="1600" dirty="0" smtClean="0"/>
              <a:t>15 networks accessed</a:t>
            </a:r>
          </a:p>
          <a:p>
            <a:r>
              <a:rPr lang="en-US" sz="1600" dirty="0" smtClean="0"/>
              <a:t>Reach 500 faculty/students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u="sng" dirty="0" smtClean="0"/>
              <a:t>Primary Focus: </a:t>
            </a:r>
            <a:r>
              <a:rPr lang="en-US" dirty="0" smtClean="0"/>
              <a:t>Finding Potentially </a:t>
            </a:r>
            <a:r>
              <a:rPr lang="en-US" dirty="0" err="1" smtClean="0"/>
              <a:t>Missional</a:t>
            </a:r>
            <a:r>
              <a:rPr lang="en-US" dirty="0" smtClean="0"/>
              <a:t> Christians (</a:t>
            </a:r>
            <a:r>
              <a:rPr lang="en-US" dirty="0" err="1" smtClean="0"/>
              <a:t>pMCs</a:t>
            </a:r>
            <a:r>
              <a:rPr lang="en-US" dirty="0" smtClean="0"/>
              <a:t>) &amp; engaging them in mission</a:t>
            </a:r>
          </a:p>
          <a:p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7575" y="1237771"/>
            <a:ext cx="3886200" cy="59621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ISM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981200"/>
            <a:ext cx="3886200" cy="5047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Stage 1: Developing Trust &amp; Forming a </a:t>
            </a:r>
            <a:r>
              <a:rPr lang="en-US" b="1" dirty="0" err="1" smtClean="0"/>
              <a:t>Missional</a:t>
            </a:r>
            <a:r>
              <a:rPr lang="en-US" b="1" dirty="0" smtClean="0"/>
              <a:t> Core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1600" b="1" dirty="0" smtClean="0"/>
              <a:t>6-10 </a:t>
            </a:r>
            <a:r>
              <a:rPr lang="en-US" sz="1600" dirty="0" err="1" smtClean="0"/>
              <a:t>missional</a:t>
            </a:r>
            <a:r>
              <a:rPr lang="en-US" sz="1600" dirty="0" smtClean="0"/>
              <a:t> core, 15-25 total</a:t>
            </a:r>
          </a:p>
          <a:p>
            <a:r>
              <a:rPr lang="en-US" sz="1600" dirty="0" smtClean="0"/>
              <a:t>1+ </a:t>
            </a:r>
            <a:r>
              <a:rPr lang="en-US" sz="1600" dirty="0" err="1" smtClean="0"/>
              <a:t>missional</a:t>
            </a:r>
            <a:r>
              <a:rPr lang="en-US" sz="1600" dirty="0" smtClean="0"/>
              <a:t> group</a:t>
            </a:r>
          </a:p>
          <a:p>
            <a:r>
              <a:rPr lang="en-US" sz="1600" dirty="0" smtClean="0"/>
              <a:t>4-10 </a:t>
            </a:r>
            <a:r>
              <a:rPr lang="en-US" sz="1600" dirty="0" err="1" smtClean="0"/>
              <a:t>pMCs</a:t>
            </a:r>
            <a:r>
              <a:rPr lang="en-US" sz="1600" dirty="0" smtClean="0"/>
              <a:t> developing</a:t>
            </a:r>
          </a:p>
          <a:p>
            <a:r>
              <a:rPr lang="en-US" sz="1600" dirty="0" smtClean="0"/>
              <a:t>2 apprentices</a:t>
            </a:r>
          </a:p>
          <a:p>
            <a:r>
              <a:rPr lang="en-US" sz="1600" dirty="0" smtClean="0"/>
              <a:t>15 networks accessed</a:t>
            </a:r>
          </a:p>
          <a:p>
            <a:r>
              <a:rPr lang="en-US" sz="1600" dirty="0" smtClean="0"/>
              <a:t>Reach 500 faculty/students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u="sng" dirty="0" smtClean="0"/>
              <a:t>Primary Focus: </a:t>
            </a:r>
            <a:r>
              <a:rPr lang="en-US" dirty="0" smtClean="0"/>
              <a:t>Finding </a:t>
            </a:r>
            <a:r>
              <a:rPr lang="en-US" dirty="0" err="1" smtClean="0"/>
              <a:t>pMCs</a:t>
            </a:r>
            <a:r>
              <a:rPr lang="en-US" dirty="0" smtClean="0"/>
              <a:t>, </a:t>
            </a:r>
            <a:r>
              <a:rPr lang="en-US" b="1" dirty="0" smtClean="0"/>
              <a:t>building a </a:t>
            </a:r>
            <a:r>
              <a:rPr lang="en-US" b="1" dirty="0" err="1" smtClean="0"/>
              <a:t>missional</a:t>
            </a:r>
            <a:r>
              <a:rPr lang="en-US" b="1" dirty="0" smtClean="0"/>
              <a:t> family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94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Meeting 2</a:t>
            </a:r>
            <a:r>
              <a:rPr lang="en-US" baseline="30000" dirty="0"/>
              <a:t>nd</a:t>
            </a:r>
            <a:r>
              <a:rPr lang="en-US" dirty="0"/>
              <a:t>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F53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" b="2919"/>
          <a:stretch>
            <a:fillRect/>
          </a:stretch>
        </p:blipFill>
        <p:spPr>
          <a:xfrm>
            <a:off x="457200" y="1981200"/>
            <a:ext cx="822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203677"/>
            <a:ext cx="4114800" cy="543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General Strategy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843439"/>
            <a:ext cx="4114800" cy="5237676"/>
          </a:xfrm>
          <a:ln>
            <a:solidFill>
              <a:srgbClr val="72BF44"/>
            </a:solidFill>
          </a:ln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Staff seeks God’s heart &amp; invites people to pray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Vision casting central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Experimentation 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Gather </a:t>
            </a:r>
            <a:r>
              <a:rPr lang="en-US" sz="1800" b="1" dirty="0" err="1" smtClean="0">
                <a:solidFill>
                  <a:schemeClr val="tx1"/>
                </a:solidFill>
              </a:rPr>
              <a:t>pMCs</a:t>
            </a:r>
            <a:r>
              <a:rPr lang="en-US" sz="1800" b="1" dirty="0" smtClean="0">
                <a:solidFill>
                  <a:schemeClr val="tx1"/>
                </a:solidFill>
              </a:rPr>
              <a:t> in small group Bible studies &amp; other events to engage in mission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Discipleship Cycles</a:t>
            </a:r>
          </a:p>
          <a:p>
            <a:pPr lvl="1"/>
            <a:r>
              <a:rPr lang="en-US" sz="2000" dirty="0" smtClean="0"/>
              <a:t>Each MC can network map &amp; is doing SSN Manuel</a:t>
            </a:r>
          </a:p>
          <a:p>
            <a:pPr marL="457200" lvl="1" indent="0"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Catalytic events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53000" y="1219200"/>
            <a:ext cx="3581400" cy="543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ISM Strategy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1858962"/>
            <a:ext cx="3581400" cy="500525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Community expresses vision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1800" dirty="0" smtClean="0"/>
              <a:t>Engage non-Christians early on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1800" dirty="0" smtClean="0"/>
              <a:t>Weekly large dinner &amp; GIG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1800" dirty="0" smtClean="0"/>
              <a:t>Developing trust with pMCs &amp; engaging in low risk discipleship cycles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1800" dirty="0" smtClean="0"/>
              <a:t>Network Mapping is verbal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1800" dirty="0" smtClean="0"/>
              <a:t>Students need to be apprenticed before starting something new.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24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Discipleship Cycles</a:t>
            </a:r>
            <a:endParaRPr lang="en-US" dirty="0"/>
          </a:p>
        </p:txBody>
      </p:sp>
      <p:pic>
        <p:nvPicPr>
          <p:cNvPr id="4" name="Content Placeholder 3" descr="D&amp;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4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962400" cy="5081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General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1208" y="1813277"/>
            <a:ext cx="3938391" cy="4895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Stage 2: Building Momentum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15-30 </a:t>
            </a:r>
            <a:r>
              <a:rPr lang="en-US" sz="2400" dirty="0" err="1" smtClean="0"/>
              <a:t>Missional</a:t>
            </a:r>
            <a:r>
              <a:rPr lang="en-US" sz="2400" dirty="0" smtClean="0"/>
              <a:t> core, 30-50 total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Primary Focus: Working with a Core Group to advance the chapter’s mission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3886200" cy="5081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ISM 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3886200" cy="467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Stage 2: Building Momentum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8-15 </a:t>
            </a:r>
            <a:r>
              <a:rPr lang="en-US" sz="2400" dirty="0" err="1" smtClean="0"/>
              <a:t>missional</a:t>
            </a:r>
            <a:r>
              <a:rPr lang="en-US" sz="2400" dirty="0" smtClean="0"/>
              <a:t> core, 30-50 total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Primary Focus: </a:t>
            </a:r>
            <a:r>
              <a:rPr lang="en-US" sz="2400" b="1" dirty="0" smtClean="0"/>
              <a:t>Developing</a:t>
            </a:r>
            <a:r>
              <a:rPr lang="en-US" sz="2400" dirty="0" smtClean="0"/>
              <a:t> a Core &amp; </a:t>
            </a:r>
            <a:r>
              <a:rPr lang="en-US" sz="2400" b="1" dirty="0" smtClean="0"/>
              <a:t>Experimenting</a:t>
            </a:r>
            <a:r>
              <a:rPr lang="en-US" sz="2400" dirty="0" smtClean="0"/>
              <a:t> in </a:t>
            </a:r>
            <a:r>
              <a:rPr lang="en-US" sz="2400" dirty="0" err="1" smtClean="0"/>
              <a:t>missional</a:t>
            </a:r>
            <a:r>
              <a:rPr lang="en-US" sz="2400" dirty="0" smtClean="0"/>
              <a:t> activity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4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600" cy="55254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General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843439"/>
            <a:ext cx="4038600" cy="532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Stage 2 Strategy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Develop prayer-life of core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Core Meetings inspire &amp; train to carry out mission of chapter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Core recognizes networks &amp; invites</a:t>
            </a: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Larger NSO launched by core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Select core members experiment with leading small groups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Catalytic events call for commitment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Stage 2 Wave implemented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6800" y="1219200"/>
            <a:ext cx="3733800" cy="55254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ISM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6800" y="1858962"/>
            <a:ext cx="3733800" cy="531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Stage 2 Strategy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1800" dirty="0" smtClean="0"/>
              <a:t>Core Meetings emphasize that family fuels mission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r>
              <a:rPr lang="en-US" sz="1800" dirty="0" smtClean="0"/>
              <a:t>Core Members are apprenticed to lead small groups or helping with leading GIGs in large group.</a:t>
            </a:r>
          </a:p>
          <a:p>
            <a:pPr marL="0" indent="0">
              <a:buNone/>
            </a:pP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35032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15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SC15Template</Template>
  <TotalTime>2543</TotalTime>
  <Words>1026</Words>
  <Application>Microsoft Office PowerPoint</Application>
  <PresentationFormat>On-screen Show (4:3)</PresentationFormat>
  <Paragraphs>231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SC15Template</vt:lpstr>
      <vt:lpstr>Chapter Planting Among Internationals  </vt:lpstr>
      <vt:lpstr>Chapter Planting Among Internationals</vt:lpstr>
      <vt:lpstr>PowerPoint Presentation</vt:lpstr>
      <vt:lpstr>PowerPoint Presentation</vt:lpstr>
      <vt:lpstr>Core Meeting 2nd semester</vt:lpstr>
      <vt:lpstr>PowerPoint Presentation</vt:lpstr>
      <vt:lpstr>Discipleship Cycles</vt:lpstr>
      <vt:lpstr>PowerPoint Presentation</vt:lpstr>
      <vt:lpstr>PowerPoint Presentation</vt:lpstr>
      <vt:lpstr>PowerPoint Presentation</vt:lpstr>
      <vt:lpstr>Importance of Apprenticeship</vt:lpstr>
      <vt:lpstr>ISM best practices</vt:lpstr>
      <vt:lpstr>Pray</vt:lpstr>
      <vt:lpstr>Preparing to go</vt:lpstr>
      <vt:lpstr>Go</vt:lpstr>
      <vt:lpstr>Gathering (the “who”)</vt:lpstr>
      <vt:lpstr>Gathering (the “how”)</vt:lpstr>
      <vt:lpstr>Self care</vt:lpstr>
      <vt:lpstr>Reflect</vt:lpstr>
      <vt:lpstr>PowerPoint Presentation</vt:lpstr>
      <vt:lpstr>Case studies</vt:lpstr>
      <vt:lpstr>Your campus</vt:lpstr>
      <vt:lpstr>Chapter Planting Among Internationals  </vt:lpstr>
      <vt:lpstr>In case you need the logo…</vt:lpstr>
      <vt:lpstr>PowerPoint Presentation</vt:lpstr>
      <vt:lpstr>Georgia (italic, not bold)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 with Internationals</dc:title>
  <dc:creator>Adri Fonteijn</dc:creator>
  <cp:lastModifiedBy>Sharon Messmore</cp:lastModifiedBy>
  <cp:revision>17</cp:revision>
  <dcterms:created xsi:type="dcterms:W3CDTF">2015-01-03T00:46:41Z</dcterms:created>
  <dcterms:modified xsi:type="dcterms:W3CDTF">2015-01-16T15:15:42Z</dcterms:modified>
</cp:coreProperties>
</file>